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Hilbert_transform" TargetMode="External"/><Relationship Id="rId2" Type="http://schemas.openxmlformats.org/officeDocument/2006/relationships/hyperlink" Target="http://en.wikipedia.org/wiki/Phaser_(effect)"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en.wikipedia.org/wiki/Causal_filter" TargetMode="External"/><Relationship Id="rId2" Type="http://schemas.openxmlformats.org/officeDocument/2006/relationships/hyperlink" Target="http://en.wikipedia.org/wiki/Fourier_transform" TargetMode="External"/><Relationship Id="rId1" Type="http://schemas.openxmlformats.org/officeDocument/2006/relationships/slideLayout" Target="../slideLayouts/slideLayout2.xml"/><Relationship Id="rId4" Type="http://schemas.openxmlformats.org/officeDocument/2006/relationships/hyperlink" Target="http://en.wikipedia.org/wiki/BIBO_stability"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en.wikipedia.org/wiki/Analog-to-digital_converter" TargetMode="External"/><Relationship Id="rId7" Type="http://schemas.openxmlformats.org/officeDocument/2006/relationships/hyperlink" Target="http://en.wikipedia.org/wiki/Data_compression" TargetMode="External"/><Relationship Id="rId2" Type="http://schemas.openxmlformats.org/officeDocument/2006/relationships/hyperlink" Target="http://en.wikipedia.org/wiki/Sampling_(signal_processing)" TargetMode="External"/><Relationship Id="rId1" Type="http://schemas.openxmlformats.org/officeDocument/2006/relationships/slideLayout" Target="../slideLayouts/slideLayout2.xml"/><Relationship Id="rId6" Type="http://schemas.openxmlformats.org/officeDocument/2006/relationships/hyperlink" Target="http://en.wikipedia.org/wiki/Error_detection" TargetMode="External"/><Relationship Id="rId5" Type="http://schemas.openxmlformats.org/officeDocument/2006/relationships/hyperlink" Target="http://en.wikipedia.org/wiki/Discrete_signal" TargetMode="External"/><Relationship Id="rId4" Type="http://schemas.openxmlformats.org/officeDocument/2006/relationships/hyperlink" Target="http://en.wikipedia.org/wiki/Digital-to-analog_converter"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Quantization_(signal_processing)" TargetMode="External"/><Relationship Id="rId2" Type="http://schemas.openxmlformats.org/officeDocument/2006/relationships/hyperlink" Target="http://en.wikipedia.org/wiki/Discretization" TargetMode="External"/><Relationship Id="rId1" Type="http://schemas.openxmlformats.org/officeDocument/2006/relationships/slideLayout" Target="../slideLayouts/slideLayout2.xml"/><Relationship Id="rId4" Type="http://schemas.openxmlformats.org/officeDocument/2006/relationships/hyperlink" Target="http://en.wikipedia.org/wiki/Equivalence_class"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en.wikipedia.org/wiki/Digital_filt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n.wikipedia.org/wiki/Linear_transformatio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Finite_impulse_response" TargetMode="External"/><Relationship Id="rId2" Type="http://schemas.openxmlformats.org/officeDocument/2006/relationships/hyperlink" Target="http://en.wikipedia.org/wiki/Adaptive_filter" TargetMode="External"/><Relationship Id="rId1" Type="http://schemas.openxmlformats.org/officeDocument/2006/relationships/slideLayout" Target="../slideLayouts/slideLayout2.xml"/><Relationship Id="rId4" Type="http://schemas.openxmlformats.org/officeDocument/2006/relationships/hyperlink" Target="http://en.wikipedia.org/wiki/Infinite_impulse_response"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en.wikipedia.org/wiki/Fourier_transfor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S_plane" TargetMode="External"/><Relationship Id="rId2" Type="http://schemas.openxmlformats.org/officeDocument/2006/relationships/hyperlink" Target="http://en.wikipedia.org/wiki/Transfer_function" TargetMode="External"/><Relationship Id="rId1" Type="http://schemas.openxmlformats.org/officeDocument/2006/relationships/slideLayout" Target="../slideLayouts/slideLayout2.xml"/><Relationship Id="rId6" Type="http://schemas.openxmlformats.org/officeDocument/2006/relationships/hyperlink" Target="http://en.wikipedia.org/wiki/Pole_(complex_analysis)" TargetMode="External"/><Relationship Id="rId5" Type="http://schemas.openxmlformats.org/officeDocument/2006/relationships/hyperlink" Target="http://en.wikipedia.org/wiki/Zero_(complex_analysis)" TargetMode="External"/><Relationship Id="rId4" Type="http://schemas.openxmlformats.org/officeDocument/2006/relationships/hyperlink" Target="http://en.wikipedia.org/wiki/Laplace_transform"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Functional_analysis" TargetMode="External"/><Relationship Id="rId2" Type="http://schemas.openxmlformats.org/officeDocument/2006/relationships/hyperlink" Target="http://en.wikipedia.org/wiki/Numerical_analysis" TargetMode="External"/><Relationship Id="rId1" Type="http://schemas.openxmlformats.org/officeDocument/2006/relationships/slideLayout" Target="../slideLayouts/slideLayout2.xml"/><Relationship Id="rId6" Type="http://schemas.openxmlformats.org/officeDocument/2006/relationships/hyperlink" Target="http://en.wikipedia.org/wiki/Fourier_transform" TargetMode="External"/><Relationship Id="rId5" Type="http://schemas.openxmlformats.org/officeDocument/2006/relationships/hyperlink" Target="http://en.wikipedia.org/wiki/Wavelet" TargetMode="External"/><Relationship Id="rId4" Type="http://schemas.openxmlformats.org/officeDocument/2006/relationships/hyperlink" Target="http://en.wikipedia.org/wiki/Wavelet_transfor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Digital signal processing</a:t>
            </a:r>
            <a:br>
              <a:rPr lang="en-US" b="1" dirty="0" smtClean="0"/>
            </a:br>
            <a:endParaRPr lang="en-US" dirty="0"/>
          </a:p>
        </p:txBody>
      </p:sp>
      <p:sp>
        <p:nvSpPr>
          <p:cNvPr id="3" name="Subtitle 2"/>
          <p:cNvSpPr>
            <a:spLocks noGrp="1"/>
          </p:cNvSpPr>
          <p:nvPr>
            <p:ph type="subTitle" idx="1"/>
          </p:nvPr>
        </p:nvSpPr>
        <p:spPr/>
        <p:txBody>
          <a:bodyPr/>
          <a:lstStyle/>
          <a:p>
            <a:r>
              <a:rPr lang="en-US" dirty="0" smtClean="0"/>
              <a:t>				-G Ravi kishore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DSP- design requirements</a:t>
            </a:r>
            <a:br>
              <a:rPr lang="en-US" b="1" dirty="0" smtClean="0"/>
            </a:br>
            <a:endParaRPr lang="en-US" dirty="0"/>
          </a:p>
        </p:txBody>
      </p:sp>
      <p:sp>
        <p:nvSpPr>
          <p:cNvPr id="3" name="Content Placeholder 2"/>
          <p:cNvSpPr>
            <a:spLocks noGrp="1"/>
          </p:cNvSpPr>
          <p:nvPr>
            <p:ph idx="1"/>
          </p:nvPr>
        </p:nvSpPr>
        <p:spPr/>
        <p:txBody>
          <a:bodyPr>
            <a:normAutofit/>
          </a:bodyPr>
          <a:lstStyle/>
          <a:p>
            <a:r>
              <a:rPr lang="en-US" sz="2400" b="1" dirty="0" smtClean="0">
                <a:latin typeface="Times New Roman" pitchFamily="18" charset="0"/>
                <a:cs typeface="Times New Roman" pitchFamily="18" charset="0"/>
              </a:rPr>
              <a:t>Phase and group delay: </a:t>
            </a:r>
            <a:r>
              <a:rPr lang="en-US" sz="2400" dirty="0" smtClean="0">
                <a:latin typeface="Times New Roman" pitchFamily="18" charset="0"/>
                <a:cs typeface="Times New Roman" pitchFamily="18" charset="0"/>
              </a:rPr>
              <a:t>An all-pass filter passes through all frequencies unchanged, but changes the phase of the signal. Filters of this type can be used to equalize the group delay of recursive filters. This filter is also used in </a:t>
            </a:r>
            <a:r>
              <a:rPr lang="en-US" sz="2400" dirty="0" err="1" smtClean="0">
                <a:latin typeface="Times New Roman" pitchFamily="18" charset="0"/>
                <a:cs typeface="Times New Roman" pitchFamily="18" charset="0"/>
                <a:hlinkClick r:id="rId2" tooltip="Phaser (effect)"/>
              </a:rPr>
              <a:t>phaser</a:t>
            </a:r>
            <a:r>
              <a:rPr lang="en-US" sz="2400" dirty="0" smtClean="0">
                <a:latin typeface="Times New Roman" pitchFamily="18" charset="0"/>
                <a:cs typeface="Times New Roman" pitchFamily="18" charset="0"/>
                <a:hlinkClick r:id="rId2" tooltip="Phaser (effect)"/>
              </a:rPr>
              <a:t> effects</a:t>
            </a:r>
            <a:r>
              <a:rPr lang="en-US" sz="2400" dirty="0" smtClean="0">
                <a:latin typeface="Times New Roman" pitchFamily="18" charset="0"/>
                <a:cs typeface="Times New Roman" pitchFamily="18" charset="0"/>
              </a:rPr>
              <a:t>.</a:t>
            </a:r>
          </a:p>
          <a:p>
            <a:r>
              <a:rPr lang="en-US" sz="2400" dirty="0" smtClean="0">
                <a:latin typeface="Times New Roman" pitchFamily="18" charset="0"/>
                <a:cs typeface="Times New Roman" pitchFamily="18" charset="0"/>
              </a:rPr>
              <a:t>A </a:t>
            </a:r>
            <a:r>
              <a:rPr lang="en-US" sz="2400" dirty="0" smtClean="0">
                <a:latin typeface="Times New Roman" pitchFamily="18" charset="0"/>
                <a:cs typeface="Times New Roman" pitchFamily="18" charset="0"/>
                <a:hlinkClick r:id="rId3" tooltip="Hilbert transform"/>
              </a:rPr>
              <a:t>Hilbert transformer</a:t>
            </a:r>
            <a:r>
              <a:rPr lang="en-US" sz="2400" dirty="0" smtClean="0">
                <a:latin typeface="Times New Roman" pitchFamily="18" charset="0"/>
                <a:cs typeface="Times New Roman" pitchFamily="18" charset="0"/>
              </a:rPr>
              <a:t> is a specific all-pass filter that passes sinusoids with unchanged amplitude but shifts each sinusoid phase by ±90°.</a:t>
            </a:r>
          </a:p>
          <a:p>
            <a:r>
              <a:rPr lang="en-US" sz="2400" dirty="0" smtClean="0">
                <a:latin typeface="Times New Roman" pitchFamily="18" charset="0"/>
                <a:cs typeface="Times New Roman" pitchFamily="18" charset="0"/>
              </a:rPr>
              <a:t>A fractional delay filter is an all-pass that has a specified and constant group or phase delay for all frequencies.</a:t>
            </a:r>
          </a:p>
          <a:p>
            <a:endParaRPr lang="en-US" sz="2400" b="1"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lnSpcReduction="10000"/>
          </a:bodyPr>
          <a:lstStyle/>
          <a:p>
            <a:r>
              <a:rPr lang="en-US" sz="2000" b="1" dirty="0" smtClean="0"/>
              <a:t>The impulse response</a:t>
            </a:r>
            <a:endParaRPr lang="en-US" sz="2000" dirty="0" smtClean="0">
              <a:latin typeface="Times New Roman" pitchFamily="18" charset="0"/>
              <a:cs typeface="Times New Roman" pitchFamily="18" charset="0"/>
            </a:endParaRPr>
          </a:p>
          <a:p>
            <a:r>
              <a:rPr lang="en-US" sz="2000" dirty="0" smtClean="0">
                <a:latin typeface="Times New Roman" pitchFamily="18" charset="0"/>
                <a:cs typeface="Times New Roman" pitchFamily="18" charset="0"/>
              </a:rPr>
              <a:t>There is a direct correspondence between the filter's frequency function and its impulse response: the former is the </a:t>
            </a:r>
            <a:r>
              <a:rPr lang="en-US" sz="2000" dirty="0" smtClean="0">
                <a:latin typeface="Times New Roman" pitchFamily="18" charset="0"/>
                <a:cs typeface="Times New Roman" pitchFamily="18" charset="0"/>
                <a:hlinkClick r:id="rId2" tooltip="Fourier transform"/>
              </a:rPr>
              <a:t>Fourier transform</a:t>
            </a:r>
            <a:r>
              <a:rPr lang="en-US" sz="2000" dirty="0" smtClean="0">
                <a:latin typeface="Times New Roman" pitchFamily="18" charset="0"/>
                <a:cs typeface="Times New Roman" pitchFamily="18" charset="0"/>
              </a:rPr>
              <a:t> of the latter. That means that any requirement on the frequency function is a requirement on the impulse response, and vice versa.</a:t>
            </a:r>
          </a:p>
          <a:p>
            <a:r>
              <a:rPr lang="en-US" sz="2000" b="1" dirty="0" smtClean="0">
                <a:latin typeface="Times New Roman" pitchFamily="18" charset="0"/>
                <a:cs typeface="Times New Roman" pitchFamily="18" charset="0"/>
              </a:rPr>
              <a:t>Causality</a:t>
            </a:r>
          </a:p>
          <a:p>
            <a:r>
              <a:rPr lang="en-US" sz="2000" dirty="0" smtClean="0">
                <a:latin typeface="Times New Roman" pitchFamily="18" charset="0"/>
                <a:cs typeface="Times New Roman" pitchFamily="18" charset="0"/>
              </a:rPr>
              <a:t>In order to be implementable, any time-dependent filter (operating in real time) must be </a:t>
            </a:r>
            <a:r>
              <a:rPr lang="en-US" sz="2000" dirty="0" smtClean="0">
                <a:latin typeface="Times New Roman" pitchFamily="18" charset="0"/>
                <a:cs typeface="Times New Roman" pitchFamily="18" charset="0"/>
                <a:hlinkClick r:id="rId3" tooltip="Causal filter"/>
              </a:rPr>
              <a:t>causal</a:t>
            </a:r>
            <a:r>
              <a:rPr lang="en-US" sz="2000" dirty="0" smtClean="0">
                <a:latin typeface="Times New Roman" pitchFamily="18" charset="0"/>
                <a:cs typeface="Times New Roman" pitchFamily="18" charset="0"/>
              </a:rPr>
              <a:t>: the filter response only depends on the current and past inputs. A standard approach is to leave this requirement until the final step.</a:t>
            </a:r>
          </a:p>
          <a:p>
            <a:r>
              <a:rPr lang="en-US" sz="2000" b="1" dirty="0" smtClean="0">
                <a:latin typeface="Times New Roman" pitchFamily="18" charset="0"/>
                <a:cs typeface="Times New Roman" pitchFamily="18" charset="0"/>
              </a:rPr>
              <a:t>Stability</a:t>
            </a:r>
          </a:p>
          <a:p>
            <a:r>
              <a:rPr lang="en-US" sz="2000" dirty="0" smtClean="0">
                <a:latin typeface="Times New Roman" pitchFamily="18" charset="0"/>
                <a:cs typeface="Times New Roman" pitchFamily="18" charset="0"/>
              </a:rPr>
              <a:t>A </a:t>
            </a:r>
            <a:r>
              <a:rPr lang="en-US" sz="2000" dirty="0" smtClean="0">
                <a:latin typeface="Times New Roman" pitchFamily="18" charset="0"/>
                <a:cs typeface="Times New Roman" pitchFamily="18" charset="0"/>
                <a:hlinkClick r:id="rId4" tooltip="BIBO stability"/>
              </a:rPr>
              <a:t>stable filter</a:t>
            </a:r>
            <a:r>
              <a:rPr lang="en-US" sz="2000" dirty="0" smtClean="0">
                <a:latin typeface="Times New Roman" pitchFamily="18" charset="0"/>
                <a:cs typeface="Times New Roman" pitchFamily="18" charset="0"/>
              </a:rPr>
              <a:t> assures that every limited input signal produces a limited filter response. A filter which does not meet this requirement may in some situations prove useless or even harmful. Certain design approaches can guarantee stability, for example by using only feed-forward circuits such as an FIR filter. On the other hand, filter based on feedback circuits have other advantages and may therefore be preferred, even if this class of filters include unstable filters. In this case, the filters must be carefully designed in order to avoid instability.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en-US" sz="2000" b="1" dirty="0" smtClean="0">
                <a:latin typeface="Times New Roman" pitchFamily="18" charset="0"/>
                <a:cs typeface="Times New Roman" pitchFamily="18" charset="0"/>
              </a:rPr>
              <a:t>Locality</a:t>
            </a:r>
          </a:p>
          <a:p>
            <a:r>
              <a:rPr lang="en-US" sz="2200" dirty="0" smtClean="0">
                <a:latin typeface="Times New Roman" pitchFamily="18" charset="0"/>
                <a:cs typeface="Times New Roman" pitchFamily="18" charset="0"/>
              </a:rPr>
              <a:t>In certain applications we have to deal with signals which contain components which can be described as local phenomena, for example pulses or steps, which have certain time duration. A consequence of applying a filter to a signal is, in intuitive terms, that the duration of the local phenomena is extended by the width of the filter. This implies that it is sometimes important to keep the width of the filter's impulse response function as short as possible.</a:t>
            </a:r>
          </a:p>
          <a:p>
            <a:r>
              <a:rPr lang="en-US" sz="2400" b="1" dirty="0" smtClean="0">
                <a:latin typeface="Times New Roman" pitchFamily="18" charset="0"/>
                <a:cs typeface="Times New Roman" pitchFamily="18" charset="0"/>
              </a:rPr>
              <a:t>Computational complexity</a:t>
            </a:r>
          </a:p>
          <a:p>
            <a:r>
              <a:rPr lang="en-US" sz="2400" dirty="0" smtClean="0">
                <a:latin typeface="Times New Roman" pitchFamily="18" charset="0"/>
                <a:cs typeface="Times New Roman" pitchFamily="18" charset="0"/>
              </a:rPr>
              <a:t>A general desire in any design is that the number of operations (additions and multiplications) needed to compute the filter response is as low as possible. In certain applications, this desire is a strict requirement, for example due to limited computational resources, limited power resources, or limited time. The last limitation is typical in real-time applications.</a:t>
            </a:r>
            <a:endParaRPr lang="en-US" sz="2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r>
              <a:rPr lang="en-US" sz="2000" dirty="0" smtClean="0">
                <a:latin typeface="Times New Roman" pitchFamily="18" charset="0"/>
                <a:cs typeface="Times New Roman" pitchFamily="18" charset="0"/>
              </a:rPr>
              <a:t>The goal of DSP is usually to measure, filter and/or compress continuous real-world analog signals. </a:t>
            </a:r>
          </a:p>
          <a:p>
            <a:r>
              <a:rPr lang="en-US" sz="2000" dirty="0" smtClean="0">
                <a:latin typeface="Times New Roman" pitchFamily="18" charset="0"/>
                <a:cs typeface="Times New Roman" pitchFamily="18" charset="0"/>
              </a:rPr>
              <a:t>The first step is usually to convert the signal from an analog to a digital form, by </a:t>
            </a:r>
            <a:r>
              <a:rPr lang="en-US" sz="2000" dirty="0" smtClean="0">
                <a:latin typeface="Times New Roman" pitchFamily="18" charset="0"/>
                <a:cs typeface="Times New Roman" pitchFamily="18" charset="0"/>
                <a:hlinkClick r:id="rId2" tooltip="Sampling (signal processing)"/>
              </a:rPr>
              <a:t>sampling</a:t>
            </a:r>
            <a:r>
              <a:rPr lang="en-US" sz="2000" dirty="0" smtClean="0">
                <a:latin typeface="Times New Roman" pitchFamily="18" charset="0"/>
                <a:cs typeface="Times New Roman" pitchFamily="18" charset="0"/>
              </a:rPr>
              <a:t> and then digitizing it using an </a:t>
            </a:r>
            <a:r>
              <a:rPr lang="en-US" sz="2000" dirty="0" smtClean="0">
                <a:latin typeface="Times New Roman" pitchFamily="18" charset="0"/>
                <a:cs typeface="Times New Roman" pitchFamily="18" charset="0"/>
                <a:hlinkClick r:id="rId3" tooltip="Analog-to-digital converter"/>
              </a:rPr>
              <a:t>analog-to-digital converter</a:t>
            </a:r>
            <a:r>
              <a:rPr lang="en-US" sz="2000" dirty="0" smtClean="0">
                <a:latin typeface="Times New Roman" pitchFamily="18" charset="0"/>
                <a:cs typeface="Times New Roman" pitchFamily="18" charset="0"/>
              </a:rPr>
              <a:t> (ADC), which turns the analog signal into a stream of numbers. </a:t>
            </a:r>
          </a:p>
          <a:p>
            <a:r>
              <a:rPr lang="en-US" sz="2000" dirty="0" smtClean="0">
                <a:latin typeface="Times New Roman" pitchFamily="18" charset="0"/>
                <a:cs typeface="Times New Roman" pitchFamily="18" charset="0"/>
              </a:rPr>
              <a:t>However, often, the required output signal is another analog output signal, which requires a </a:t>
            </a:r>
            <a:r>
              <a:rPr lang="en-US" sz="2000" dirty="0" smtClean="0">
                <a:latin typeface="Times New Roman" pitchFamily="18" charset="0"/>
                <a:cs typeface="Times New Roman" pitchFamily="18" charset="0"/>
                <a:hlinkClick r:id="rId4" tooltip="Digital-to-analog converter"/>
              </a:rPr>
              <a:t>digital-to-analog converter</a:t>
            </a:r>
            <a:r>
              <a:rPr lang="en-US" sz="2000" dirty="0" smtClean="0">
                <a:latin typeface="Times New Roman" pitchFamily="18" charset="0"/>
                <a:cs typeface="Times New Roman" pitchFamily="18" charset="0"/>
              </a:rPr>
              <a:t> (DAC). </a:t>
            </a:r>
          </a:p>
          <a:p>
            <a:r>
              <a:rPr lang="en-US" sz="2000" dirty="0" smtClean="0">
                <a:latin typeface="Times New Roman" pitchFamily="18" charset="0"/>
                <a:cs typeface="Times New Roman" pitchFamily="18" charset="0"/>
              </a:rPr>
              <a:t>Even if this process is more complex than analog processing and has a </a:t>
            </a:r>
            <a:r>
              <a:rPr lang="en-US" sz="2000" dirty="0" smtClean="0">
                <a:latin typeface="Times New Roman" pitchFamily="18" charset="0"/>
                <a:cs typeface="Times New Roman" pitchFamily="18" charset="0"/>
                <a:hlinkClick r:id="rId5" tooltip="Discrete signal"/>
              </a:rPr>
              <a:t>discrete value range</a:t>
            </a:r>
            <a:r>
              <a:rPr lang="en-US" sz="2000" dirty="0" smtClean="0">
                <a:latin typeface="Times New Roman" pitchFamily="18" charset="0"/>
                <a:cs typeface="Times New Roman" pitchFamily="18" charset="0"/>
              </a:rPr>
              <a:t>, the application of computational power to digital signal processing allows for many advantages over analog processing in many applications, such as </a:t>
            </a:r>
            <a:r>
              <a:rPr lang="en-US" sz="2000" dirty="0" smtClean="0">
                <a:latin typeface="Times New Roman" pitchFamily="18" charset="0"/>
                <a:cs typeface="Times New Roman" pitchFamily="18" charset="0"/>
                <a:hlinkClick r:id="rId6" tooltip="Error detection"/>
              </a:rPr>
              <a:t>error detection and correction</a:t>
            </a:r>
            <a:r>
              <a:rPr lang="en-US" sz="2000" dirty="0" smtClean="0">
                <a:latin typeface="Times New Roman" pitchFamily="18" charset="0"/>
                <a:cs typeface="Times New Roman" pitchFamily="18" charset="0"/>
              </a:rPr>
              <a:t> in transmission as well as </a:t>
            </a:r>
            <a:r>
              <a:rPr lang="en-US" sz="2000" dirty="0" smtClean="0">
                <a:latin typeface="Times New Roman" pitchFamily="18" charset="0"/>
                <a:cs typeface="Times New Roman" pitchFamily="18" charset="0"/>
                <a:hlinkClick r:id="rId7" tooltip="Data compression"/>
              </a:rPr>
              <a:t>data compression</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Signal sampling</a:t>
            </a:r>
            <a:br>
              <a:rPr lang="en-US" b="1" dirty="0" smtClean="0"/>
            </a:br>
            <a:endParaRPr lang="en-US" dirty="0"/>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To use an analog signal on a computer, it must be digitized with an analog-to-digital converter. </a:t>
            </a:r>
          </a:p>
          <a:p>
            <a:r>
              <a:rPr lang="en-US" sz="2800" dirty="0" smtClean="0">
                <a:latin typeface="Times New Roman" pitchFamily="18" charset="0"/>
                <a:cs typeface="Times New Roman" pitchFamily="18" charset="0"/>
              </a:rPr>
              <a:t>Sampling is usually carried out in two stages, </a:t>
            </a:r>
            <a:r>
              <a:rPr lang="en-US" sz="2800" dirty="0" err="1" smtClean="0">
                <a:latin typeface="Times New Roman" pitchFamily="18" charset="0"/>
                <a:cs typeface="Times New Roman" pitchFamily="18" charset="0"/>
                <a:hlinkClick r:id="rId2" tooltip="Discretization"/>
              </a:rPr>
              <a:t>discretization</a:t>
            </a:r>
            <a:r>
              <a:rPr lang="en-US" sz="2800" dirty="0" smtClean="0">
                <a:latin typeface="Times New Roman" pitchFamily="18" charset="0"/>
                <a:cs typeface="Times New Roman" pitchFamily="18" charset="0"/>
              </a:rPr>
              <a:t> and </a:t>
            </a:r>
            <a:r>
              <a:rPr lang="en-US" sz="2800" dirty="0" smtClean="0">
                <a:latin typeface="Times New Roman" pitchFamily="18" charset="0"/>
                <a:cs typeface="Times New Roman" pitchFamily="18" charset="0"/>
                <a:hlinkClick r:id="rId3" tooltip="Quantization (signal processing)"/>
              </a:rPr>
              <a:t>quantization</a:t>
            </a:r>
            <a:r>
              <a:rPr lang="en-US" sz="2800" dirty="0" smtClean="0">
                <a:latin typeface="Times New Roman" pitchFamily="18" charset="0"/>
                <a:cs typeface="Times New Roman" pitchFamily="18" charset="0"/>
              </a:rPr>
              <a:t>. In the </a:t>
            </a:r>
            <a:r>
              <a:rPr lang="en-US" sz="2800" dirty="0" err="1" smtClean="0">
                <a:latin typeface="Times New Roman" pitchFamily="18" charset="0"/>
                <a:cs typeface="Times New Roman" pitchFamily="18" charset="0"/>
              </a:rPr>
              <a:t>discretization</a:t>
            </a:r>
            <a:r>
              <a:rPr lang="en-US" sz="2800" dirty="0" smtClean="0">
                <a:latin typeface="Times New Roman" pitchFamily="18" charset="0"/>
                <a:cs typeface="Times New Roman" pitchFamily="18" charset="0"/>
              </a:rPr>
              <a:t> stage, the space of signals is partitioned into </a:t>
            </a:r>
            <a:r>
              <a:rPr lang="en-US" sz="2800" dirty="0" smtClean="0">
                <a:latin typeface="Times New Roman" pitchFamily="18" charset="0"/>
                <a:cs typeface="Times New Roman" pitchFamily="18" charset="0"/>
                <a:hlinkClick r:id="rId4" tooltip="Equivalence class"/>
              </a:rPr>
              <a:t>equivalence classes</a:t>
            </a:r>
            <a:r>
              <a:rPr lang="en-US" sz="2800" dirty="0" smtClean="0">
                <a:latin typeface="Times New Roman" pitchFamily="18" charset="0"/>
                <a:cs typeface="Times New Roman" pitchFamily="18" charset="0"/>
              </a:rPr>
              <a:t> and quantization is carried out by replacing the signal with representative signal of the corresponding equivalence class.</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DSP DOMAINS</a:t>
            </a:r>
            <a:endParaRPr lang="en-US" dirty="0"/>
          </a:p>
        </p:txBody>
      </p:sp>
      <p:sp>
        <p:nvSpPr>
          <p:cNvPr id="3" name="Content Placeholder 2"/>
          <p:cNvSpPr>
            <a:spLocks noGrp="1"/>
          </p:cNvSpPr>
          <p:nvPr>
            <p:ph idx="1"/>
          </p:nvPr>
        </p:nvSpPr>
        <p:spPr/>
        <p:txBody>
          <a:bodyPr/>
          <a:lstStyle/>
          <a:p>
            <a:r>
              <a:rPr lang="en-US" b="1" dirty="0" smtClean="0"/>
              <a:t>Time and space domains</a:t>
            </a:r>
          </a:p>
          <a:p>
            <a:r>
              <a:rPr lang="en-US" dirty="0" smtClean="0"/>
              <a:t>The most common processing approach in the time or space domain is enhancement of the input signal through a method called filtering. </a:t>
            </a:r>
            <a:r>
              <a:rPr lang="en-US" dirty="0" smtClean="0">
                <a:hlinkClick r:id="rId2" tooltip="Digital filter"/>
              </a:rPr>
              <a:t>Digital filtering</a:t>
            </a:r>
            <a:r>
              <a:rPr lang="en-US" dirty="0" smtClean="0"/>
              <a:t> generally consists of some linear transformation of a number of surrounding samples around the current sample of the input or output signal.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229600" cy="4525963"/>
          </a:xfrm>
        </p:spPr>
        <p:txBody>
          <a:bodyPr/>
          <a:lstStyle/>
          <a:p>
            <a:r>
              <a:rPr lang="en-US" dirty="0" smtClean="0"/>
              <a:t>A "linear" filter is a </a:t>
            </a:r>
            <a:r>
              <a:rPr lang="en-US" dirty="0" smtClean="0">
                <a:hlinkClick r:id="rId2" tooltip="Linear transformation"/>
              </a:rPr>
              <a:t>linear transformation</a:t>
            </a:r>
            <a:r>
              <a:rPr lang="en-US" dirty="0" smtClean="0"/>
              <a:t> of input samples; other filters are "non-linear". Linear filters satisfy the superposition condition, i.e. if an input is a weighted linear combination of different signals, the output is an equally weighted linear combination of the corresponding output signals.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04800"/>
            <a:ext cx="8229600" cy="6324600"/>
          </a:xfrm>
        </p:spPr>
        <p:txBody>
          <a:bodyPr>
            <a:normAutofit fontScale="77500" lnSpcReduction="20000"/>
          </a:bodyPr>
          <a:lstStyle/>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A "causal" filter uses only previous samples of the input or output signals; while a "non-causal" filter uses future input samples. A non-causal filter can usually be changed into a causal filter by adding a delay to it.</a:t>
            </a:r>
          </a:p>
          <a:p>
            <a:r>
              <a:rPr lang="en-US" dirty="0" smtClean="0">
                <a:latin typeface="Times New Roman" pitchFamily="18" charset="0"/>
                <a:cs typeface="Times New Roman" pitchFamily="18" charset="0"/>
              </a:rPr>
              <a:t>A "time-invariant" filter has constant properties over time; other filters such as </a:t>
            </a:r>
            <a:r>
              <a:rPr lang="en-US" dirty="0" smtClean="0">
                <a:latin typeface="Times New Roman" pitchFamily="18" charset="0"/>
                <a:cs typeface="Times New Roman" pitchFamily="18" charset="0"/>
                <a:hlinkClick r:id="rId2" tooltip="Adaptive filter"/>
              </a:rPr>
              <a:t>adaptive filters</a:t>
            </a:r>
            <a:r>
              <a:rPr lang="en-US" dirty="0" smtClean="0">
                <a:latin typeface="Times New Roman" pitchFamily="18" charset="0"/>
                <a:cs typeface="Times New Roman" pitchFamily="18" charset="0"/>
              </a:rPr>
              <a:t> change in time.</a:t>
            </a:r>
          </a:p>
          <a:p>
            <a:r>
              <a:rPr lang="en-US" dirty="0" smtClean="0">
                <a:latin typeface="Times New Roman" pitchFamily="18" charset="0"/>
                <a:cs typeface="Times New Roman" pitchFamily="18" charset="0"/>
              </a:rPr>
              <a:t>A "stable" filter produces an output that converges to a constant value with time, or remains bounded within a finite interval. An "unstable" filter can produce an output that grows without bounds, with bounded or even zero input.</a:t>
            </a:r>
          </a:p>
          <a:p>
            <a:r>
              <a:rPr lang="en-US" dirty="0" smtClean="0">
                <a:latin typeface="Times New Roman" pitchFamily="18" charset="0"/>
                <a:cs typeface="Times New Roman" pitchFamily="18" charset="0"/>
              </a:rPr>
              <a:t>A "finite impulse response" (</a:t>
            </a:r>
            <a:r>
              <a:rPr lang="en-US" dirty="0" smtClean="0">
                <a:latin typeface="Times New Roman" pitchFamily="18" charset="0"/>
                <a:cs typeface="Times New Roman" pitchFamily="18" charset="0"/>
                <a:hlinkClick r:id="rId3" tooltip="Finite impulse response"/>
              </a:rPr>
              <a:t>FIR</a:t>
            </a:r>
            <a:r>
              <a:rPr lang="en-US" dirty="0" smtClean="0">
                <a:latin typeface="Times New Roman" pitchFamily="18" charset="0"/>
                <a:cs typeface="Times New Roman" pitchFamily="18" charset="0"/>
              </a:rPr>
              <a:t>) filter uses only the input signals, while an "infinite impulse response" filter (</a:t>
            </a:r>
            <a:r>
              <a:rPr lang="en-US" dirty="0" smtClean="0">
                <a:latin typeface="Times New Roman" pitchFamily="18" charset="0"/>
                <a:cs typeface="Times New Roman" pitchFamily="18" charset="0"/>
                <a:hlinkClick r:id="rId4" tooltip="Infinite impulse response"/>
              </a:rPr>
              <a:t>IIR</a:t>
            </a:r>
            <a:r>
              <a:rPr lang="en-US" dirty="0" smtClean="0">
                <a:latin typeface="Times New Roman" pitchFamily="18" charset="0"/>
                <a:cs typeface="Times New Roman" pitchFamily="18" charset="0"/>
              </a:rPr>
              <a:t>) uses both the input signal and previous samples of the output signal. FIR filters are always stable, while IIR filters may be unstable.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Frequency domain</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r>
              <a:rPr lang="en-US" sz="2600" dirty="0" smtClean="0">
                <a:latin typeface="Times New Roman" pitchFamily="18" charset="0"/>
                <a:cs typeface="Times New Roman" pitchFamily="18" charset="0"/>
              </a:rPr>
              <a:t>Signals are converted from time or space domain to the frequency domain usually through the </a:t>
            </a:r>
            <a:r>
              <a:rPr lang="en-US" sz="2600" dirty="0" smtClean="0">
                <a:latin typeface="Times New Roman" pitchFamily="18" charset="0"/>
                <a:cs typeface="Times New Roman" pitchFamily="18" charset="0"/>
                <a:hlinkClick r:id="rId2" tooltip="Fourier transform"/>
              </a:rPr>
              <a:t>Fourier transform</a:t>
            </a:r>
            <a:r>
              <a:rPr lang="en-US" sz="2600" dirty="0" smtClean="0">
                <a:latin typeface="Times New Roman" pitchFamily="18" charset="0"/>
                <a:cs typeface="Times New Roman" pitchFamily="18" charset="0"/>
              </a:rPr>
              <a:t>. The Fourier transform converts the signal information to a magnitude and phase component of each frequency. Often the Fourier transform is converted to the power spectrum, which is the magnitude of each frequency component squared.</a:t>
            </a:r>
          </a:p>
          <a:p>
            <a:r>
              <a:rPr lang="en-US" sz="2600" dirty="0" smtClean="0">
                <a:latin typeface="Times New Roman" pitchFamily="18" charset="0"/>
                <a:cs typeface="Times New Roman" pitchFamily="18" charset="0"/>
              </a:rPr>
              <a:t>The most common purpose for analysis of signals in the frequency domain is analysis of signal properties. The engineer can study the spectrum to determine which frequencies are present in the input signal and which are missing.</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Z-plane analysis</a:t>
            </a:r>
            <a:br>
              <a:rPr lang="en-US" b="1" dirty="0" smtClean="0"/>
            </a:br>
            <a:endParaRPr lang="en-US" dirty="0"/>
          </a:p>
        </p:txBody>
      </p:sp>
      <p:sp>
        <p:nvSpPr>
          <p:cNvPr id="3" name="Content Placeholder 2"/>
          <p:cNvSpPr>
            <a:spLocks noGrp="1"/>
          </p:cNvSpPr>
          <p:nvPr>
            <p:ph idx="1"/>
          </p:nvPr>
        </p:nvSpPr>
        <p:spPr/>
        <p:txBody>
          <a:bodyPr>
            <a:normAutofit/>
          </a:bodyPr>
          <a:lstStyle/>
          <a:p>
            <a:r>
              <a:rPr lang="en-US" sz="2400" dirty="0" smtClean="0">
                <a:latin typeface="Times New Roman" pitchFamily="18" charset="0"/>
                <a:cs typeface="Times New Roman" pitchFamily="18" charset="0"/>
              </a:rPr>
              <a:t>Whereas analog filters are usually </a:t>
            </a:r>
            <a:r>
              <a:rPr lang="en-US" sz="2400" dirty="0" err="1" smtClean="0">
                <a:latin typeface="Times New Roman" pitchFamily="18" charset="0"/>
                <a:cs typeface="Times New Roman" pitchFamily="18" charset="0"/>
              </a:rPr>
              <a:t>analysed</a:t>
            </a:r>
            <a:r>
              <a:rPr lang="en-US" sz="2400" dirty="0" smtClean="0">
                <a:latin typeface="Times New Roman" pitchFamily="18" charset="0"/>
                <a:cs typeface="Times New Roman" pitchFamily="18" charset="0"/>
              </a:rPr>
              <a:t> in terms of </a:t>
            </a:r>
            <a:r>
              <a:rPr lang="en-US" sz="2400" dirty="0" smtClean="0">
                <a:latin typeface="Times New Roman" pitchFamily="18" charset="0"/>
                <a:cs typeface="Times New Roman" pitchFamily="18" charset="0"/>
                <a:hlinkClick r:id="rId2" tooltip="Transfer function"/>
              </a:rPr>
              <a:t>transfer functions</a:t>
            </a:r>
            <a:r>
              <a:rPr lang="en-US" sz="2400" dirty="0" smtClean="0">
                <a:latin typeface="Times New Roman" pitchFamily="18" charset="0"/>
                <a:cs typeface="Times New Roman" pitchFamily="18" charset="0"/>
              </a:rPr>
              <a:t> in the </a:t>
            </a:r>
            <a:r>
              <a:rPr lang="en-US" sz="2400" dirty="0" smtClean="0">
                <a:latin typeface="Times New Roman" pitchFamily="18" charset="0"/>
                <a:cs typeface="Times New Roman" pitchFamily="18" charset="0"/>
                <a:hlinkClick r:id="rId3" tooltip="S plane"/>
              </a:rPr>
              <a:t>s plane</a:t>
            </a:r>
            <a:r>
              <a:rPr lang="en-US" sz="2400" dirty="0" smtClean="0">
                <a:latin typeface="Times New Roman" pitchFamily="18" charset="0"/>
                <a:cs typeface="Times New Roman" pitchFamily="18" charset="0"/>
              </a:rPr>
              <a:t> using </a:t>
            </a:r>
            <a:r>
              <a:rPr lang="en-US" sz="2400" dirty="0" smtClean="0">
                <a:latin typeface="Times New Roman" pitchFamily="18" charset="0"/>
                <a:cs typeface="Times New Roman" pitchFamily="18" charset="0"/>
                <a:hlinkClick r:id="rId4" tooltip="Laplace transform"/>
              </a:rPr>
              <a:t>Laplace transforms</a:t>
            </a:r>
            <a:r>
              <a:rPr lang="en-US" sz="2400" dirty="0" smtClean="0">
                <a:latin typeface="Times New Roman" pitchFamily="18" charset="0"/>
                <a:cs typeface="Times New Roman" pitchFamily="18" charset="0"/>
              </a:rPr>
              <a:t>, digital filters are </a:t>
            </a:r>
            <a:r>
              <a:rPr lang="en-US" sz="2400" dirty="0" err="1" smtClean="0">
                <a:latin typeface="Times New Roman" pitchFamily="18" charset="0"/>
                <a:cs typeface="Times New Roman" pitchFamily="18" charset="0"/>
              </a:rPr>
              <a:t>analysed</a:t>
            </a:r>
            <a:r>
              <a:rPr lang="en-US" sz="2400" dirty="0" smtClean="0">
                <a:latin typeface="Times New Roman" pitchFamily="18" charset="0"/>
                <a:cs typeface="Times New Roman" pitchFamily="18" charset="0"/>
              </a:rPr>
              <a:t> in the z plane in terms of Z-transforms. </a:t>
            </a:r>
          </a:p>
          <a:p>
            <a:r>
              <a:rPr lang="en-US" sz="2400" dirty="0" smtClean="0">
                <a:latin typeface="Times New Roman" pitchFamily="18" charset="0"/>
                <a:cs typeface="Times New Roman" pitchFamily="18" charset="0"/>
              </a:rPr>
              <a:t>A digital filter may be described in the z plane by its characteristic collection of </a:t>
            </a:r>
            <a:r>
              <a:rPr lang="en-US" sz="2400" dirty="0" smtClean="0">
                <a:latin typeface="Times New Roman" pitchFamily="18" charset="0"/>
                <a:cs typeface="Times New Roman" pitchFamily="18" charset="0"/>
                <a:hlinkClick r:id="rId5" tooltip="Zero (complex analysis)"/>
              </a:rPr>
              <a:t>zeroes</a:t>
            </a:r>
            <a:r>
              <a:rPr lang="en-US" sz="2400" dirty="0" smtClean="0">
                <a:latin typeface="Times New Roman" pitchFamily="18" charset="0"/>
                <a:cs typeface="Times New Roman" pitchFamily="18" charset="0"/>
              </a:rPr>
              <a:t> and </a:t>
            </a:r>
            <a:r>
              <a:rPr lang="en-US" sz="2400" dirty="0" smtClean="0">
                <a:latin typeface="Times New Roman" pitchFamily="18" charset="0"/>
                <a:cs typeface="Times New Roman" pitchFamily="18" charset="0"/>
                <a:hlinkClick r:id="rId6" tooltip="Pole (complex analysis)"/>
              </a:rPr>
              <a:t>poles</a:t>
            </a:r>
            <a:r>
              <a:rPr lang="en-US" sz="2400" dirty="0" smtClean="0">
                <a:latin typeface="Times New Roman" pitchFamily="18" charset="0"/>
                <a:cs typeface="Times New Roman" pitchFamily="18" charset="0"/>
              </a:rPr>
              <a:t>. The z plane provides a means for mapping digital frequency (samples/second) to real and imaginary z components, where for continuous periodic signals and ( is the digital frequency). This is useful for providing a visualization of the frequency response of a digital system or signal.</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Wavelet</a:t>
            </a:r>
            <a:br>
              <a:rPr lang="en-US" b="1" dirty="0" smtClean="0"/>
            </a:br>
            <a:endParaRPr lang="en-US" dirty="0"/>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In </a:t>
            </a:r>
            <a:r>
              <a:rPr lang="en-US" sz="2800" dirty="0" smtClean="0">
                <a:latin typeface="Times New Roman" pitchFamily="18" charset="0"/>
                <a:cs typeface="Times New Roman" pitchFamily="18" charset="0"/>
                <a:hlinkClick r:id="rId2" tooltip="Numerical analysis"/>
              </a:rPr>
              <a:t>numerical analysis</a:t>
            </a:r>
            <a:r>
              <a:rPr lang="en-US" sz="2800" dirty="0" smtClean="0">
                <a:latin typeface="Times New Roman" pitchFamily="18" charset="0"/>
                <a:cs typeface="Times New Roman" pitchFamily="18" charset="0"/>
              </a:rPr>
              <a:t> and </a:t>
            </a:r>
            <a:r>
              <a:rPr lang="en-US" sz="2800" dirty="0" smtClean="0">
                <a:latin typeface="Times New Roman" pitchFamily="18" charset="0"/>
                <a:cs typeface="Times New Roman" pitchFamily="18" charset="0"/>
                <a:hlinkClick r:id="rId3" tooltip="Functional analysis"/>
              </a:rPr>
              <a:t>functional analysis</a:t>
            </a:r>
            <a:r>
              <a:rPr lang="en-US" sz="2800" dirty="0" smtClean="0">
                <a:latin typeface="Times New Roman" pitchFamily="18" charset="0"/>
                <a:cs typeface="Times New Roman" pitchFamily="18" charset="0"/>
              </a:rPr>
              <a:t>, a </a:t>
            </a:r>
            <a:r>
              <a:rPr lang="en-US" sz="2800" b="1" dirty="0" smtClean="0">
                <a:latin typeface="Times New Roman" pitchFamily="18" charset="0"/>
                <a:cs typeface="Times New Roman" pitchFamily="18" charset="0"/>
              </a:rPr>
              <a:t>discrete wavelet transform</a:t>
            </a:r>
            <a:r>
              <a:rPr lang="en-US" sz="2800" dirty="0" smtClean="0">
                <a:latin typeface="Times New Roman" pitchFamily="18" charset="0"/>
                <a:cs typeface="Times New Roman" pitchFamily="18" charset="0"/>
              </a:rPr>
              <a:t> (DWT) is any </a:t>
            </a:r>
            <a:r>
              <a:rPr lang="en-US" sz="2800" dirty="0" smtClean="0">
                <a:latin typeface="Times New Roman" pitchFamily="18" charset="0"/>
                <a:cs typeface="Times New Roman" pitchFamily="18" charset="0"/>
                <a:hlinkClick r:id="rId4" tooltip="Wavelet transform"/>
              </a:rPr>
              <a:t>wavelet transform</a:t>
            </a:r>
            <a:r>
              <a:rPr lang="en-US" sz="2800" dirty="0" smtClean="0">
                <a:latin typeface="Times New Roman" pitchFamily="18" charset="0"/>
                <a:cs typeface="Times New Roman" pitchFamily="18" charset="0"/>
              </a:rPr>
              <a:t> for which the </a:t>
            </a:r>
            <a:r>
              <a:rPr lang="en-US" sz="2800" dirty="0" smtClean="0">
                <a:latin typeface="Times New Roman" pitchFamily="18" charset="0"/>
                <a:cs typeface="Times New Roman" pitchFamily="18" charset="0"/>
                <a:hlinkClick r:id="rId5" tooltip="Wavelet"/>
              </a:rPr>
              <a:t>wavelets</a:t>
            </a:r>
            <a:r>
              <a:rPr lang="en-US" sz="2800" dirty="0" smtClean="0">
                <a:latin typeface="Times New Roman" pitchFamily="18" charset="0"/>
                <a:cs typeface="Times New Roman" pitchFamily="18" charset="0"/>
              </a:rPr>
              <a:t> are discretely sampled. </a:t>
            </a:r>
          </a:p>
          <a:p>
            <a:r>
              <a:rPr lang="en-US" sz="2800" dirty="0" smtClean="0">
                <a:latin typeface="Times New Roman" pitchFamily="18" charset="0"/>
                <a:cs typeface="Times New Roman" pitchFamily="18" charset="0"/>
              </a:rPr>
              <a:t>As with other wavelet transforms, a key advantage it has over </a:t>
            </a:r>
            <a:r>
              <a:rPr lang="en-US" sz="2800" dirty="0" smtClean="0">
                <a:latin typeface="Times New Roman" pitchFamily="18" charset="0"/>
                <a:cs typeface="Times New Roman" pitchFamily="18" charset="0"/>
                <a:hlinkClick r:id="rId6" tooltip="Fourier transform"/>
              </a:rPr>
              <a:t>Fourier transforms</a:t>
            </a:r>
            <a:r>
              <a:rPr lang="en-US" sz="2800" dirty="0" smtClean="0">
                <a:latin typeface="Times New Roman" pitchFamily="18" charset="0"/>
                <a:cs typeface="Times New Roman" pitchFamily="18" charset="0"/>
              </a:rPr>
              <a:t> is temporal resolution: it captures both frequency </a:t>
            </a:r>
            <a:r>
              <a:rPr lang="en-US" sz="2800" i="1" dirty="0" smtClean="0">
                <a:latin typeface="Times New Roman" pitchFamily="18" charset="0"/>
                <a:cs typeface="Times New Roman" pitchFamily="18" charset="0"/>
              </a:rPr>
              <a:t>and</a:t>
            </a:r>
            <a:r>
              <a:rPr lang="en-US" sz="2800" dirty="0" smtClean="0">
                <a:latin typeface="Times New Roman" pitchFamily="18" charset="0"/>
                <a:cs typeface="Times New Roman" pitchFamily="18" charset="0"/>
              </a:rPr>
              <a:t> location information</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1165</Words>
  <Application>Microsoft Office PowerPoint</Application>
  <PresentationFormat>On-screen Show (4:3)</PresentationFormat>
  <Paragraphs>42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Digital signal processing </vt:lpstr>
      <vt:lpstr>INTRODUCTION</vt:lpstr>
      <vt:lpstr>Signal sampling </vt:lpstr>
      <vt:lpstr>DSP DOMAINS</vt:lpstr>
      <vt:lpstr>Slide 5</vt:lpstr>
      <vt:lpstr>Slide 6</vt:lpstr>
      <vt:lpstr>Frequency domain </vt:lpstr>
      <vt:lpstr>Z-plane analysis </vt:lpstr>
      <vt:lpstr>Wavelet </vt:lpstr>
      <vt:lpstr>DSP- design requirements </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signal processing </dc:title>
  <dc:creator>kishore</dc:creator>
  <cp:lastModifiedBy>kishore</cp:lastModifiedBy>
  <cp:revision>9</cp:revision>
  <dcterms:created xsi:type="dcterms:W3CDTF">2006-08-16T00:00:00Z</dcterms:created>
  <dcterms:modified xsi:type="dcterms:W3CDTF">2013-07-02T08:09:21Z</dcterms:modified>
</cp:coreProperties>
</file>