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52" r:id="rId1"/>
  </p:sldMasterIdLst>
  <p:notesMasterIdLst>
    <p:notesMasterId r:id="rId39"/>
  </p:notesMasterIdLst>
  <p:sldIdLst>
    <p:sldId id="256" r:id="rId2"/>
    <p:sldId id="269" r:id="rId3"/>
    <p:sldId id="295" r:id="rId4"/>
    <p:sldId id="270" r:id="rId5"/>
    <p:sldId id="257" r:id="rId6"/>
    <p:sldId id="297" r:id="rId7"/>
    <p:sldId id="259" r:id="rId8"/>
    <p:sldId id="258" r:id="rId9"/>
    <p:sldId id="261" r:id="rId10"/>
    <p:sldId id="262" r:id="rId11"/>
    <p:sldId id="260" r:id="rId12"/>
    <p:sldId id="263" r:id="rId13"/>
    <p:sldId id="264" r:id="rId14"/>
    <p:sldId id="265" r:id="rId15"/>
    <p:sldId id="266" r:id="rId16"/>
    <p:sldId id="267" r:id="rId17"/>
    <p:sldId id="268" r:id="rId18"/>
    <p:sldId id="271" r:id="rId19"/>
    <p:sldId id="272" r:id="rId20"/>
    <p:sldId id="273" r:id="rId21"/>
    <p:sldId id="274" r:id="rId22"/>
    <p:sldId id="275" r:id="rId23"/>
    <p:sldId id="276" r:id="rId24"/>
    <p:sldId id="288" r:id="rId25"/>
    <p:sldId id="277" r:id="rId26"/>
    <p:sldId id="278" r:id="rId27"/>
    <p:sldId id="280" r:id="rId28"/>
    <p:sldId id="279" r:id="rId29"/>
    <p:sldId id="282" r:id="rId30"/>
    <p:sldId id="283" r:id="rId31"/>
    <p:sldId id="284" r:id="rId32"/>
    <p:sldId id="281" r:id="rId33"/>
    <p:sldId id="285" r:id="rId34"/>
    <p:sldId id="287" r:id="rId35"/>
    <p:sldId id="290" r:id="rId36"/>
    <p:sldId id="286" r:id="rId37"/>
    <p:sldId id="289" r:id="rId3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3333FF"/>
    <a:srgbClr val="FF3300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76" autoAdjust="0"/>
    <p:restoredTop sz="94695" autoAdjust="0"/>
  </p:normalViewPr>
  <p:slideViewPr>
    <p:cSldViewPr>
      <p:cViewPr varScale="1">
        <p:scale>
          <a:sx n="70" d="100"/>
          <a:sy n="70" d="100"/>
        </p:scale>
        <p:origin x="-139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image" Target="../media/image1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573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5738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573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573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573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06B68BB-DDA0-43D7-B7FE-6C0D84B0662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041F94-83EA-4D7A-A295-9C121C116BF0}" type="slidenum">
              <a:rPr lang="en-US"/>
              <a:pPr/>
              <a:t>17</a:t>
            </a:fld>
            <a:endParaRPr lang="en-US"/>
          </a:p>
        </p:txBody>
      </p:sp>
      <p:sp>
        <p:nvSpPr>
          <p:cNvPr id="3584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No semicolon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38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333827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33828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grpSp>
          <p:nvGrpSpPr>
            <p:cNvPr id="333829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333830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333831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333832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333833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333834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333835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333836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333837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333838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333839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333840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2190966-08FF-4D32-B802-D77A176515AA}" type="datetime1">
              <a:rPr lang="en-US" smtClean="0"/>
              <a:t>7/24/2014</a:t>
            </a:fld>
            <a:endParaRPr lang="en-US"/>
          </a:p>
        </p:txBody>
      </p:sp>
      <p:sp>
        <p:nvSpPr>
          <p:cNvPr id="333841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G.Ravi Kishore</a:t>
            </a:r>
            <a:endParaRPr lang="en-US"/>
          </a:p>
        </p:txBody>
      </p:sp>
      <p:sp>
        <p:nvSpPr>
          <p:cNvPr id="333842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4427C21-9061-42D5-8B02-1E878DD59DE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3384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3384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G.Ravi Kishore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382345D-131F-46C1-87CB-0C3CAD0D99A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B7038AEA-3E27-4005-BEAB-7CBFE6B71FB7}" type="datetime1">
              <a:rPr lang="en-US" smtClean="0"/>
              <a:t>7/24/2014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G.Ravi Kishore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9E39723-6565-4FA0-B80C-4384D685C75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A2B3AFB4-9498-4AD5-8A75-92FB906EAC46}" type="datetime1">
              <a:rPr lang="en-US" smtClean="0"/>
              <a:t>7/24/2014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40005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G.Ravi Kishore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D898C067-C27A-4037-9486-16584C6C3E3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5411619-287B-477D-ACCC-12A55B3E44CF}" type="datetime1">
              <a:rPr lang="en-US" smtClean="0"/>
              <a:t>7/24/2014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G.Ravi Kishore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EFB0677-9A07-45DA-A7DE-48A2BC4EBCD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EC5F0D0-E3AE-48A0-AB65-40BF0131E07F}" type="datetime1">
              <a:rPr lang="en-US" smtClean="0"/>
              <a:t>7/24/2014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G.Ravi Kishore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45F5998-E67C-4BA0-B7F5-3E2468EAA56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3F42843-FD38-4378-AA35-3B9973A07489}" type="datetime1">
              <a:rPr lang="en-US" smtClean="0"/>
              <a:t>7/24/2014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G.Ravi Kishore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B9427CB-0311-4439-BD86-F92FF8CBF08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DC432DE5-38EA-4CAC-BA77-5E5FF70D3ED6}" type="datetime1">
              <a:rPr lang="en-US" smtClean="0"/>
              <a:t>7/24/2014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G.Ravi Kishore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E498CCA-8B1E-4175-B04E-189286CBF24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D7AF05E0-EAB4-4ABE-A28B-70A9A64AE510}" type="datetime1">
              <a:rPr lang="en-US" smtClean="0"/>
              <a:t>7/24/2014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G.Ravi Kishore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01CBE74-C9E4-4EEF-AB18-F8117055D5E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2B5C2398-4ACC-4DFF-8FD1-8C0B87291DD9}" type="datetime1">
              <a:rPr lang="en-US" smtClean="0"/>
              <a:t>7/24/2014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G.Ravi Kishore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FD84FE3-0AA1-4816-AB24-E51B1C0FD1A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D5A31503-B167-4DB7-9F18-7912505CA82B}" type="datetime1">
              <a:rPr lang="en-US" smtClean="0"/>
              <a:t>7/24/2014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G.Ravi Kishore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FF4E016-AFC9-4F9F-ADEB-2AB06912C2E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289E4BEB-5CE7-45AF-983F-CECDBF7041E5}" type="datetime1">
              <a:rPr lang="en-US" smtClean="0"/>
              <a:t>7/24/2014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G.Ravi Kishore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589D743-C4E8-48BD-875B-321F55EF881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B28E71C6-6646-4DA4-8EA9-32394809F28F}" type="datetime1">
              <a:rPr lang="en-US" smtClean="0"/>
              <a:t>7/24/2014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G.Ravi Kishore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5FF7118-5770-4B2B-BBBD-EE526CD888F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FFF6AAB0-8327-4BE7-AF1A-61B196D02612}" type="datetime1">
              <a:rPr lang="en-US" smtClean="0"/>
              <a:t>7/24/2014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G.Ravi Kishore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05459E2-5CE9-48FC-9C90-6DE50321587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05268AE-C3D1-4526-8510-607E320271EA}" type="datetime1">
              <a:rPr lang="en-US" smtClean="0"/>
              <a:t>7/24/2014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0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r>
              <a:rPr lang="en-US" smtClean="0"/>
              <a:t>G.Ravi Kishore</a:t>
            </a:r>
            <a:endParaRPr lang="en-US"/>
          </a:p>
        </p:txBody>
      </p:sp>
      <p:sp>
        <p:nvSpPr>
          <p:cNvPr id="33280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</a:defRPr>
            </a:lvl1pPr>
          </a:lstStyle>
          <a:p>
            <a:fld id="{73ED4755-F6F5-49B1-BF44-BC78C522159D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32804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33280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32806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32807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332808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332809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332810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332811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32812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332813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332814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32815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3281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fld id="{F9281D33-79AE-4F05-9CB5-79F0B22E4057}" type="datetime1">
              <a:rPr lang="en-US" smtClean="0"/>
              <a:t>7/24/2014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3" r:id="rId1"/>
    <p:sldLayoutId id="2147483954" r:id="rId2"/>
    <p:sldLayoutId id="2147483955" r:id="rId3"/>
    <p:sldLayoutId id="2147483956" r:id="rId4"/>
    <p:sldLayoutId id="2147483957" r:id="rId5"/>
    <p:sldLayoutId id="2147483958" r:id="rId6"/>
    <p:sldLayoutId id="2147483959" r:id="rId7"/>
    <p:sldLayoutId id="2147483960" r:id="rId8"/>
    <p:sldLayoutId id="2147483961" r:id="rId9"/>
    <p:sldLayoutId id="2147483962" r:id="rId10"/>
    <p:sldLayoutId id="2147483963" r:id="rId11"/>
    <p:sldLayoutId id="2147483964" r:id="rId12"/>
    <p:sldLayoutId id="2147483965" r:id="rId13"/>
    <p:sldLayoutId id="2147483966" r:id="rId14"/>
  </p:sldLayoutIdLst>
  <p:hf hdr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4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6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4.v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5.v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6.v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7.v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8.v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12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Verilog Tutorial	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G.Ravi Kishore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238536-72C5-495C-88ED-993915B4DF94}" type="slidenum">
              <a:rPr lang="en-US"/>
              <a:pPr/>
              <a:t>10</a:t>
            </a:fld>
            <a:endParaRPr lang="en-US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DE056635-1534-4CFC-BD56-1F721923B84C}" type="datetime1">
              <a:rPr lang="en-US" smtClean="0"/>
              <a:t>7/24/2014</a:t>
            </a:fld>
            <a:endParaRPr lang="en-US"/>
          </a:p>
        </p:txBody>
      </p:sp>
      <p:sp>
        <p:nvSpPr>
          <p:cNvPr id="337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Operators</a:t>
            </a:r>
          </a:p>
        </p:txBody>
      </p:sp>
      <p:sp>
        <p:nvSpPr>
          <p:cNvPr id="3379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76400"/>
            <a:ext cx="5181600" cy="4876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/>
              <a:t>Reduction Operators: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 b="1"/>
              <a:t>Unary operations returns single-bit values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1600" b="1"/>
              <a:t>&amp; </a:t>
            </a:r>
            <a:r>
              <a:rPr lang="en-US" sz="1600"/>
              <a:t>: and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1600" b="1"/>
              <a:t>| </a:t>
            </a:r>
            <a:r>
              <a:rPr lang="en-US" sz="1600"/>
              <a:t>:or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1600" b="1"/>
              <a:t>~&amp; </a:t>
            </a:r>
            <a:r>
              <a:rPr lang="en-US" sz="1600"/>
              <a:t>: nand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1600" b="1"/>
              <a:t>~| </a:t>
            </a:r>
            <a:r>
              <a:rPr lang="en-US" sz="1600"/>
              <a:t>: nor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1600" b="1"/>
              <a:t>^ </a:t>
            </a:r>
            <a:r>
              <a:rPr lang="en-US" sz="1600"/>
              <a:t>: xor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1600" b="1"/>
              <a:t>~^ </a:t>
            </a:r>
            <a:r>
              <a:rPr lang="en-US" sz="1600"/>
              <a:t>:xnor</a:t>
            </a:r>
          </a:p>
          <a:p>
            <a:pPr>
              <a:lnSpc>
                <a:spcPct val="80000"/>
              </a:lnSpc>
            </a:pPr>
            <a:r>
              <a:rPr lang="en-US" sz="2000"/>
              <a:t>Shift Operators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/>
              <a:t>Shift Left: </a:t>
            </a:r>
            <a:r>
              <a:rPr lang="en-US" sz="1600" b="1"/>
              <a:t>&lt;&lt;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/>
              <a:t>Shift right: </a:t>
            </a:r>
            <a:r>
              <a:rPr lang="en-US" sz="1600" b="1"/>
              <a:t>&gt;&gt;</a:t>
            </a:r>
          </a:p>
          <a:p>
            <a:pPr>
              <a:lnSpc>
                <a:spcPct val="80000"/>
              </a:lnSpc>
            </a:pPr>
            <a:r>
              <a:rPr lang="en-US" sz="2000"/>
              <a:t>Concatenation Operator</a:t>
            </a:r>
            <a:r>
              <a:rPr lang="en-US" sz="1600"/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 b="1"/>
              <a:t>{ }</a:t>
            </a:r>
            <a:r>
              <a:rPr lang="en-US" sz="1600"/>
              <a:t> (concatenation)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 b="1"/>
              <a:t>{ n{item} }</a:t>
            </a:r>
            <a:r>
              <a:rPr lang="en-US" sz="1600"/>
              <a:t> (n fold replication of an item)</a:t>
            </a:r>
          </a:p>
          <a:p>
            <a:pPr>
              <a:lnSpc>
                <a:spcPct val="80000"/>
              </a:lnSpc>
            </a:pPr>
            <a:r>
              <a:rPr lang="en-US" sz="2000"/>
              <a:t>Conditional Operator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Implements if-then-else statement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/>
              <a:t> (cond) ? (result if cond true) : (result if cond false)</a:t>
            </a:r>
          </a:p>
        </p:txBody>
      </p:sp>
      <p:sp>
        <p:nvSpPr>
          <p:cNvPr id="33792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715000" y="1600200"/>
            <a:ext cx="2971800" cy="50292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module sample (a, b, c, d);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input [2:0] a, b;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output [2;0] c, d;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wire z,y;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60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assign z = ~| a;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c = a * b;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If(a==b) d = 1; else d =0;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60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d = a ~^ b;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60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if ((a&gt;=b) &amp;&amp; (z)) y=1;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  else y = !x;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60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assign d &lt;&lt; 2;  //shift left twice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assign {carry, d} = a + b;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assign c = {2{carry},2{1’b0}};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// c = {carry,carry,0,0}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60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assign c= (inc==2)? a+1:a-1; </a:t>
            </a:r>
          </a:p>
        </p:txBody>
      </p:sp>
      <p:sp>
        <p:nvSpPr>
          <p:cNvPr id="337925" name="Rectangle 5"/>
          <p:cNvSpPr>
            <a:spLocks noChangeArrowheads="1"/>
          </p:cNvSpPr>
          <p:nvPr/>
        </p:nvSpPr>
        <p:spPr bwMode="auto">
          <a:xfrm>
            <a:off x="5638800" y="1524000"/>
            <a:ext cx="3048000" cy="510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G.Ravi Kishore</a:t>
            </a: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C8113D-5C2F-4F6B-95F6-4336892412CD}" type="slidenum">
              <a:rPr lang="en-US"/>
              <a:pPr/>
              <a:t>11</a:t>
            </a:fld>
            <a:endParaRPr lang="en-US"/>
          </a:p>
        </p:txBody>
      </p:sp>
      <p:sp>
        <p:nvSpPr>
          <p:cNvPr id="10" name="Date Placeholder 7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EC2A81C2-9629-44F9-8E94-EC7F9DB38BD8}" type="datetime1">
              <a:rPr lang="en-US" smtClean="0"/>
              <a:t>7/24/2014</a:t>
            </a:fld>
            <a:endParaRPr lang="en-US"/>
          </a:p>
        </p:txBody>
      </p:sp>
      <p:sp>
        <p:nvSpPr>
          <p:cNvPr id="3235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Verilog Structure</a:t>
            </a:r>
          </a:p>
        </p:txBody>
      </p:sp>
      <p:sp>
        <p:nvSpPr>
          <p:cNvPr id="323591" name="Rectangle 7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/>
              <a:t>All code are contained in modules</a:t>
            </a:r>
          </a:p>
          <a:p>
            <a:r>
              <a:rPr lang="en-US" sz="2800"/>
              <a:t>Can invoke other modules</a:t>
            </a:r>
          </a:p>
          <a:p>
            <a:r>
              <a:rPr lang="en-US" sz="2800"/>
              <a:t>Modules cannot be contained in another module</a:t>
            </a:r>
          </a:p>
        </p:txBody>
      </p:sp>
      <p:graphicFrame>
        <p:nvGraphicFramePr>
          <p:cNvPr id="323592" name="Object 8"/>
          <p:cNvGraphicFramePr>
            <a:graphicFrameLocks noChangeAspect="1"/>
          </p:cNvGraphicFramePr>
          <p:nvPr>
            <p:ph sz="quarter" idx="2"/>
          </p:nvPr>
        </p:nvGraphicFramePr>
        <p:xfrm>
          <a:off x="4648200" y="2209800"/>
          <a:ext cx="3124200" cy="1239838"/>
        </p:xfrm>
        <a:graphic>
          <a:graphicData uri="http://schemas.openxmlformats.org/presentationml/2006/ole">
            <p:oleObj spid="_x0000_s323592" name="Visio" r:id="rId3" imgW="2423922" imgH="961644" progId="Visio.Drawing.6">
              <p:embed/>
            </p:oleObj>
          </a:graphicData>
        </a:graphic>
      </p:graphicFrame>
      <p:graphicFrame>
        <p:nvGraphicFramePr>
          <p:cNvPr id="323593" name="Object 9"/>
          <p:cNvGraphicFramePr>
            <a:graphicFrameLocks noChangeAspect="1"/>
          </p:cNvGraphicFramePr>
          <p:nvPr>
            <p:ph sz="quarter" idx="3"/>
          </p:nvPr>
        </p:nvGraphicFramePr>
        <p:xfrm>
          <a:off x="4648200" y="4244975"/>
          <a:ext cx="4038600" cy="1376363"/>
        </p:xfrm>
        <a:graphic>
          <a:graphicData uri="http://schemas.openxmlformats.org/presentationml/2006/ole">
            <p:oleObj spid="_x0000_s323593" name="Visio" r:id="rId4" imgW="3971925" imgH="1354836" progId="Visio.Drawing.6">
              <p:embed/>
            </p:oleObj>
          </a:graphicData>
        </a:graphic>
      </p:graphicFrame>
      <p:sp>
        <p:nvSpPr>
          <p:cNvPr id="323594" name="Text Box 10"/>
          <p:cNvSpPr txBox="1">
            <a:spLocks noChangeArrowheads="1"/>
          </p:cNvSpPr>
          <p:nvPr/>
        </p:nvSpPr>
        <p:spPr bwMode="auto">
          <a:xfrm>
            <a:off x="990600" y="1524000"/>
            <a:ext cx="3810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23595" name="Text Box 11"/>
          <p:cNvSpPr txBox="1">
            <a:spLocks noChangeArrowheads="1"/>
          </p:cNvSpPr>
          <p:nvPr/>
        </p:nvSpPr>
        <p:spPr bwMode="auto">
          <a:xfrm>
            <a:off x="990600" y="1905000"/>
            <a:ext cx="38100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>
              <a:solidFill>
                <a:schemeClr val="bg2"/>
              </a:solidFill>
            </a:endParaRPr>
          </a:p>
          <a:p>
            <a:r>
              <a:rPr lang="en-US">
                <a:solidFill>
                  <a:schemeClr val="bg2"/>
                </a:solidFill>
              </a:rPr>
              <a:t>module gate(Z,A,B,C);</a:t>
            </a:r>
          </a:p>
          <a:p>
            <a:r>
              <a:rPr lang="en-US">
                <a:solidFill>
                  <a:schemeClr val="bg2"/>
                </a:solidFill>
              </a:rPr>
              <a:t>input A,B,C;</a:t>
            </a:r>
          </a:p>
          <a:p>
            <a:r>
              <a:rPr lang="en-US">
                <a:solidFill>
                  <a:schemeClr val="bg2"/>
                </a:solidFill>
              </a:rPr>
              <a:t>output Z;</a:t>
            </a:r>
          </a:p>
          <a:p>
            <a:r>
              <a:rPr lang="en-US">
                <a:solidFill>
                  <a:schemeClr val="bg2"/>
                </a:solidFill>
              </a:rPr>
              <a:t>assign Z = A|(B&amp;C);</a:t>
            </a:r>
          </a:p>
          <a:p>
            <a:r>
              <a:rPr lang="en-US">
                <a:solidFill>
                  <a:schemeClr val="bg2"/>
                </a:solidFill>
              </a:rPr>
              <a:t>Endmodule</a:t>
            </a:r>
          </a:p>
          <a:p>
            <a:endParaRPr lang="en-US">
              <a:solidFill>
                <a:schemeClr val="bg2"/>
              </a:solidFill>
            </a:endParaRPr>
          </a:p>
          <a:p>
            <a:endParaRPr lang="en-US">
              <a:solidFill>
                <a:schemeClr val="bg2"/>
              </a:solidFill>
            </a:endParaRPr>
          </a:p>
          <a:p>
            <a:r>
              <a:rPr lang="en-US">
                <a:solidFill>
                  <a:schemeClr val="bg2"/>
                </a:solidFill>
              </a:rPr>
              <a:t>module two_gates(Z2,A2,B2,C2)</a:t>
            </a:r>
          </a:p>
          <a:p>
            <a:r>
              <a:rPr lang="en-US">
                <a:solidFill>
                  <a:schemeClr val="bg2"/>
                </a:solidFill>
              </a:rPr>
              <a:t>input A2,B2,C2;</a:t>
            </a:r>
          </a:p>
          <a:p>
            <a:r>
              <a:rPr lang="en-US">
                <a:solidFill>
                  <a:schemeClr val="bg2"/>
                </a:solidFill>
              </a:rPr>
              <a:t>output Z2;</a:t>
            </a:r>
          </a:p>
          <a:p>
            <a:r>
              <a:rPr lang="en-US">
                <a:solidFill>
                  <a:schemeClr val="bg2"/>
                </a:solidFill>
              </a:rPr>
              <a:t>gate gate_1(G2,A2,B2,C2);</a:t>
            </a:r>
          </a:p>
          <a:p>
            <a:r>
              <a:rPr lang="en-US">
                <a:solidFill>
                  <a:schemeClr val="bg2"/>
                </a:solidFill>
              </a:rPr>
              <a:t>gate gate_2(Z2,G2,A2,B2);</a:t>
            </a:r>
          </a:p>
          <a:p>
            <a:r>
              <a:rPr lang="en-US">
                <a:solidFill>
                  <a:schemeClr val="bg2"/>
                </a:solidFill>
              </a:rPr>
              <a:t>endmodule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3235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35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3235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35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3235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35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235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35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235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35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235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235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3591" grpId="0" uiExpand="1" build="p"/>
      <p:bldP spid="32359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G.Ravi Kishore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018B56-720E-438A-8704-AC05C668898B}" type="slidenum">
              <a:rPr lang="en-US"/>
              <a:pPr/>
              <a:t>12</a:t>
            </a:fld>
            <a:endParaRPr lang="en-US"/>
          </a:p>
        </p:txBody>
      </p:sp>
      <p:sp>
        <p:nvSpPr>
          <p:cNvPr id="9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B1DE1E49-6A19-40D0-BCA2-214374676544}" type="datetime1">
              <a:rPr lang="en-US" smtClean="0"/>
              <a:t>7/24/2014</a:t>
            </a:fld>
            <a:endParaRPr lang="en-US"/>
          </a:p>
        </p:txBody>
      </p:sp>
      <p:sp>
        <p:nvSpPr>
          <p:cNvPr id="3409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Structural Vs Procedural </a:t>
            </a:r>
          </a:p>
        </p:txBody>
      </p:sp>
      <p:sp>
        <p:nvSpPr>
          <p:cNvPr id="34099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524000"/>
            <a:ext cx="4038600" cy="3886200"/>
          </a:xfrm>
        </p:spPr>
        <p:txBody>
          <a:bodyPr/>
          <a:lstStyle/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>
                <a:solidFill>
                  <a:srgbClr val="FF3300"/>
                </a:solidFill>
              </a:rPr>
              <a:t>Structural</a:t>
            </a:r>
          </a:p>
          <a:p>
            <a:pPr>
              <a:lnSpc>
                <a:spcPct val="80000"/>
              </a:lnSpc>
            </a:pPr>
            <a:r>
              <a:rPr lang="en-US" sz="2400"/>
              <a:t>textual description of circuit</a:t>
            </a:r>
          </a:p>
          <a:p>
            <a:pPr>
              <a:lnSpc>
                <a:spcPct val="80000"/>
              </a:lnSpc>
            </a:pPr>
            <a:r>
              <a:rPr lang="en-US" sz="2400"/>
              <a:t>order does not matter</a:t>
            </a:r>
          </a:p>
          <a:p>
            <a:pPr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</a:pPr>
            <a:r>
              <a:rPr lang="en-US" sz="2400"/>
              <a:t>Starts with </a:t>
            </a:r>
            <a:r>
              <a:rPr lang="en-US" sz="2400" b="1"/>
              <a:t>assign</a:t>
            </a:r>
            <a:r>
              <a:rPr lang="en-US" sz="2400"/>
              <a:t> statements</a:t>
            </a:r>
          </a:p>
          <a:p>
            <a:pPr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</a:pPr>
            <a:r>
              <a:rPr lang="en-US" sz="2400"/>
              <a:t>Harder to code</a:t>
            </a:r>
          </a:p>
          <a:p>
            <a:pPr>
              <a:lnSpc>
                <a:spcPct val="80000"/>
              </a:lnSpc>
            </a:pPr>
            <a:r>
              <a:rPr lang="en-US" sz="2400"/>
              <a:t>Need to work out logic</a:t>
            </a:r>
          </a:p>
        </p:txBody>
      </p:sp>
      <p:sp>
        <p:nvSpPr>
          <p:cNvPr id="340998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1524000"/>
            <a:ext cx="4038600" cy="3886200"/>
          </a:xfrm>
        </p:spPr>
        <p:txBody>
          <a:bodyPr/>
          <a:lstStyle/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>
                <a:solidFill>
                  <a:srgbClr val="FF3300"/>
                </a:solidFill>
              </a:rPr>
              <a:t>Procedural</a:t>
            </a:r>
          </a:p>
          <a:p>
            <a:pPr>
              <a:lnSpc>
                <a:spcPct val="80000"/>
              </a:lnSpc>
            </a:pPr>
            <a:r>
              <a:rPr lang="en-US" sz="2400"/>
              <a:t>Think like C code</a:t>
            </a:r>
          </a:p>
          <a:p>
            <a:pPr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</a:pPr>
            <a:r>
              <a:rPr lang="en-US" sz="2400"/>
              <a:t>Order of statements are important</a:t>
            </a:r>
          </a:p>
          <a:p>
            <a:pPr>
              <a:lnSpc>
                <a:spcPct val="80000"/>
              </a:lnSpc>
            </a:pPr>
            <a:r>
              <a:rPr lang="en-US" sz="2400"/>
              <a:t>Starts with </a:t>
            </a:r>
            <a:r>
              <a:rPr lang="en-US" sz="2400" b="1"/>
              <a:t>initial</a:t>
            </a:r>
            <a:r>
              <a:rPr lang="en-US" sz="2400"/>
              <a:t> or </a:t>
            </a:r>
            <a:r>
              <a:rPr lang="en-US" sz="2400" b="1"/>
              <a:t>always</a:t>
            </a:r>
            <a:r>
              <a:rPr lang="en-US" sz="2400"/>
              <a:t> statement</a:t>
            </a:r>
          </a:p>
          <a:p>
            <a:pPr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</a:pPr>
            <a:r>
              <a:rPr lang="en-US" sz="2400"/>
              <a:t>Easy to code</a:t>
            </a:r>
          </a:p>
          <a:p>
            <a:pPr>
              <a:lnSpc>
                <a:spcPct val="80000"/>
              </a:lnSpc>
            </a:pPr>
            <a:r>
              <a:rPr lang="en-US" sz="2400"/>
              <a:t>Can use case, if, for</a:t>
            </a:r>
          </a:p>
        </p:txBody>
      </p:sp>
      <p:sp>
        <p:nvSpPr>
          <p:cNvPr id="341000" name="Text Box 8"/>
          <p:cNvSpPr txBox="1">
            <a:spLocks noChangeArrowheads="1"/>
          </p:cNvSpPr>
          <p:nvPr/>
        </p:nvSpPr>
        <p:spPr bwMode="auto">
          <a:xfrm>
            <a:off x="609600" y="5562600"/>
            <a:ext cx="3733800" cy="70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1">
                <a:solidFill>
                  <a:srgbClr val="3333CC"/>
                </a:solidFill>
              </a:rPr>
              <a:t>wire c, d;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1">
                <a:solidFill>
                  <a:srgbClr val="3333CC"/>
                </a:solidFill>
              </a:rPr>
              <a:t>assign c =a &amp; b;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1">
                <a:solidFill>
                  <a:srgbClr val="3333CC"/>
                </a:solidFill>
              </a:rPr>
              <a:t>assign d = c |b;</a:t>
            </a:r>
          </a:p>
        </p:txBody>
      </p:sp>
      <p:sp>
        <p:nvSpPr>
          <p:cNvPr id="341001" name="Text Box 9"/>
          <p:cNvSpPr txBox="1">
            <a:spLocks noChangeArrowheads="1"/>
          </p:cNvSpPr>
          <p:nvPr/>
        </p:nvSpPr>
        <p:spPr bwMode="auto">
          <a:xfrm>
            <a:off x="4953000" y="5486400"/>
            <a:ext cx="3733800" cy="947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1">
                <a:solidFill>
                  <a:srgbClr val="3333CC"/>
                </a:solidFill>
              </a:rPr>
              <a:t>reg c, d;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1">
                <a:solidFill>
                  <a:srgbClr val="3333CC"/>
                </a:solidFill>
              </a:rPr>
              <a:t>always@ (a or b or c)  begin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1">
                <a:solidFill>
                  <a:srgbClr val="3333CC"/>
                </a:solidFill>
              </a:rPr>
              <a:t>  assign c =a &amp; b;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1">
                <a:solidFill>
                  <a:srgbClr val="3333CC"/>
                </a:solidFill>
              </a:rPr>
              <a:t>  assign d = c |b;  end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mph" presetSubtype="0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6" dur="indefinite" fill="hold"/>
                                        <p:tgtEl>
                                          <p:spTgt spid="3409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 override="childStyle">
                                        <p:cTn id="7" dur="indefinite" fill="hold"/>
                                        <p:tgtEl>
                                          <p:spTgt spid="3409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>
                                        <p:cTn id="8" dur="indefinite" fill="hold"/>
                                        <p:tgtEl>
                                          <p:spTgt spid="3409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>
                                        <p:cTn id="9" dur="indefinite" fill="hold"/>
                                        <p:tgtEl>
                                          <p:spTgt spid="3409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31" presetClass="emph" presetSubtype="0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1" dur="indefinite" fill="hold"/>
                                        <p:tgtEl>
                                          <p:spTgt spid="3409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 override="childStyle">
                                        <p:cTn id="12" dur="indefinite" fill="hold"/>
                                        <p:tgtEl>
                                          <p:spTgt spid="3409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>
                                        <p:cTn id="13" dur="indefinite" fill="hold"/>
                                        <p:tgtEl>
                                          <p:spTgt spid="3409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>
                                        <p:cTn id="14" dur="indefinite" fill="hold"/>
                                        <p:tgtEl>
                                          <p:spTgt spid="3409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mph" presetSubtype="0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8" dur="indefinite" fill="hold"/>
                                        <p:tgtEl>
                                          <p:spTgt spid="3409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 override="childStyle">
                                        <p:cTn id="19" dur="indefinite" fill="hold"/>
                                        <p:tgtEl>
                                          <p:spTgt spid="3409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>
                                        <p:cTn id="20" dur="indefinite" fill="hold"/>
                                        <p:tgtEl>
                                          <p:spTgt spid="3409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>
                                        <p:cTn id="21" dur="indefinite" fill="hold"/>
                                        <p:tgtEl>
                                          <p:spTgt spid="3409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31" presetClass="emph" presetSubtype="0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23" dur="indefinite" fill="hold"/>
                                        <p:tgtEl>
                                          <p:spTgt spid="3409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 override="childStyle">
                                        <p:cTn id="24" dur="indefinite" fill="hold"/>
                                        <p:tgtEl>
                                          <p:spTgt spid="3409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>
                                        <p:cTn id="25" dur="indefinite" fill="hold"/>
                                        <p:tgtEl>
                                          <p:spTgt spid="3409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>
                                        <p:cTn id="26" dur="indefinite" fill="hold"/>
                                        <p:tgtEl>
                                          <p:spTgt spid="3409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mph" presetSubtype="0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30" dur="indefinite" fill="hold"/>
                                        <p:tgtEl>
                                          <p:spTgt spid="3409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 override="childStyle">
                                        <p:cTn id="31" dur="indefinite" fill="hold"/>
                                        <p:tgtEl>
                                          <p:spTgt spid="3409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>
                                        <p:cTn id="32" dur="indefinite" fill="hold"/>
                                        <p:tgtEl>
                                          <p:spTgt spid="3409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>
                                        <p:cTn id="33" dur="indefinite" fill="hold"/>
                                        <p:tgtEl>
                                          <p:spTgt spid="3409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31" presetClass="emph" presetSubtype="0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35" dur="indefinite" fill="hold"/>
                                        <p:tgtEl>
                                          <p:spTgt spid="3409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 override="childStyle">
                                        <p:cTn id="36" dur="indefinite" fill="hold"/>
                                        <p:tgtEl>
                                          <p:spTgt spid="3409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>
                                        <p:cTn id="37" dur="indefinite" fill="hold"/>
                                        <p:tgtEl>
                                          <p:spTgt spid="3409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>
                                        <p:cTn id="38" dur="indefinite" fill="hold"/>
                                        <p:tgtEl>
                                          <p:spTgt spid="3409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mph" presetSubtype="0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42" dur="indefinite" fill="hold"/>
                                        <p:tgtEl>
                                          <p:spTgt spid="3409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 override="childStyle">
                                        <p:cTn id="43" dur="indefinite" fill="hold"/>
                                        <p:tgtEl>
                                          <p:spTgt spid="3409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>
                                        <p:cTn id="44" dur="indefinite" fill="hold"/>
                                        <p:tgtEl>
                                          <p:spTgt spid="3409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>
                                        <p:cTn id="45" dur="indefinite" fill="hold"/>
                                        <p:tgtEl>
                                          <p:spTgt spid="3409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31" presetClass="emph" presetSubtype="0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47" dur="indefinite" fill="hold"/>
                                        <p:tgtEl>
                                          <p:spTgt spid="3409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 override="childStyle">
                                        <p:cTn id="48" dur="indefinite" fill="hold"/>
                                        <p:tgtEl>
                                          <p:spTgt spid="3409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>
                                        <p:cTn id="49" dur="indefinite" fill="hold"/>
                                        <p:tgtEl>
                                          <p:spTgt spid="3409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>
                                        <p:cTn id="50" dur="indefinite" fill="hold"/>
                                        <p:tgtEl>
                                          <p:spTgt spid="3409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mph" presetSubtype="0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54" dur="indefinite" fill="hold"/>
                                        <p:tgtEl>
                                          <p:spTgt spid="3409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 override="childStyle">
                                        <p:cTn id="55" dur="indefinite" fill="hold"/>
                                        <p:tgtEl>
                                          <p:spTgt spid="3409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>
                                        <p:cTn id="56" dur="indefinite" fill="hold"/>
                                        <p:tgtEl>
                                          <p:spTgt spid="3409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>
                                        <p:cTn id="57" dur="indefinite" fill="hold"/>
                                        <p:tgtEl>
                                          <p:spTgt spid="3409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31" presetClass="emph" presetSubtype="0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59" dur="indefinite" fill="hold"/>
                                        <p:tgtEl>
                                          <p:spTgt spid="3409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 override="childStyle">
                                        <p:cTn id="60" dur="indefinite" fill="hold"/>
                                        <p:tgtEl>
                                          <p:spTgt spid="3409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>
                                        <p:cTn id="61" dur="indefinite" fill="hold"/>
                                        <p:tgtEl>
                                          <p:spTgt spid="3409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>
                                        <p:cTn id="62" dur="indefinite" fill="hold"/>
                                        <p:tgtEl>
                                          <p:spTgt spid="3409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0997" grpId="0" uiExpand="1" build="p"/>
      <p:bldP spid="340998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G.Ravi Kishore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50149F-26AA-46A0-B226-20D0755CCCBF}" type="slidenum">
              <a:rPr lang="en-US"/>
              <a:pPr/>
              <a:t>13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F8009B62-A202-454E-B8D5-05CF4A91CD91}" type="datetime1">
              <a:rPr lang="en-US" smtClean="0"/>
              <a:t>7/24/2014</a:t>
            </a:fld>
            <a:endParaRPr lang="en-US"/>
          </a:p>
        </p:txBody>
      </p:sp>
      <p:sp>
        <p:nvSpPr>
          <p:cNvPr id="343042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en-US"/>
              <a:t>Structural Vs Procedural</a:t>
            </a:r>
          </a:p>
        </p:txBody>
      </p:sp>
      <p:sp>
        <p:nvSpPr>
          <p:cNvPr id="343044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4038600" cy="22479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sz="2400" b="1">
                <a:solidFill>
                  <a:srgbClr val="FF3300"/>
                </a:solidFill>
              </a:rPr>
              <a:t>Procedural</a:t>
            </a:r>
          </a:p>
          <a:p>
            <a:pPr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 </a:t>
            </a:r>
            <a:r>
              <a:rPr lang="en-US" sz="1600" b="1">
                <a:solidFill>
                  <a:schemeClr val="bg2"/>
                </a:solidFill>
              </a:rPr>
              <a:t>reg [3:0] Q;</a:t>
            </a:r>
          </a:p>
          <a:p>
            <a:pPr>
              <a:buFont typeface="Wingdings" pitchFamily="2" charset="2"/>
              <a:buNone/>
            </a:pPr>
            <a:r>
              <a:rPr lang="en-US" sz="1600" b="1">
                <a:solidFill>
                  <a:schemeClr val="bg2"/>
                </a:solidFill>
              </a:rPr>
              <a:t>wire [1:0] y;</a:t>
            </a:r>
          </a:p>
          <a:p>
            <a:pPr>
              <a:buFont typeface="Wingdings" pitchFamily="2" charset="2"/>
              <a:buNone/>
            </a:pPr>
            <a:r>
              <a:rPr lang="en-US" sz="1600" b="1">
                <a:solidFill>
                  <a:schemeClr val="bg2"/>
                </a:solidFill>
              </a:rPr>
              <a:t>always@(y)</a:t>
            </a:r>
          </a:p>
          <a:p>
            <a:pPr>
              <a:buFont typeface="Wingdings" pitchFamily="2" charset="2"/>
              <a:buNone/>
            </a:pPr>
            <a:r>
              <a:rPr lang="en-US" sz="1600" b="1">
                <a:solidFill>
                  <a:schemeClr val="bg2"/>
                </a:solidFill>
              </a:rPr>
              <a:t>  begin</a:t>
            </a:r>
          </a:p>
          <a:p>
            <a:pPr>
              <a:buFont typeface="Wingdings" pitchFamily="2" charset="2"/>
              <a:buNone/>
            </a:pPr>
            <a:r>
              <a:rPr lang="en-US" sz="1600" b="1">
                <a:solidFill>
                  <a:schemeClr val="bg2"/>
                </a:solidFill>
              </a:rPr>
              <a:t>    Q=4’b0000;</a:t>
            </a:r>
          </a:p>
          <a:p>
            <a:pPr>
              <a:buFont typeface="Wingdings" pitchFamily="2" charset="2"/>
              <a:buNone/>
            </a:pPr>
            <a:r>
              <a:rPr lang="en-US" sz="1600" b="1">
                <a:solidFill>
                  <a:schemeClr val="bg2"/>
                </a:solidFill>
              </a:rPr>
              <a:t>    case(y) begin</a:t>
            </a:r>
          </a:p>
          <a:p>
            <a:pPr>
              <a:buFont typeface="Wingdings" pitchFamily="2" charset="2"/>
              <a:buNone/>
            </a:pPr>
            <a:r>
              <a:rPr lang="en-US" sz="1600" b="1">
                <a:solidFill>
                  <a:schemeClr val="bg2"/>
                </a:solidFill>
              </a:rPr>
              <a:t>    2’b00: Q[0]=1;</a:t>
            </a:r>
          </a:p>
          <a:p>
            <a:pPr>
              <a:buFont typeface="Wingdings" pitchFamily="2" charset="2"/>
              <a:buNone/>
            </a:pPr>
            <a:r>
              <a:rPr lang="en-US" sz="1600" b="1">
                <a:solidFill>
                  <a:schemeClr val="bg2"/>
                </a:solidFill>
              </a:rPr>
              <a:t>    2’b01: Q[1]=1;</a:t>
            </a:r>
          </a:p>
          <a:p>
            <a:pPr>
              <a:buFont typeface="Wingdings" pitchFamily="2" charset="2"/>
              <a:buNone/>
            </a:pPr>
            <a:r>
              <a:rPr lang="en-US" sz="1600" b="1">
                <a:solidFill>
                  <a:schemeClr val="bg2"/>
                </a:solidFill>
              </a:rPr>
              <a:t>    2’b10: Q[2]=1;</a:t>
            </a:r>
          </a:p>
          <a:p>
            <a:pPr>
              <a:buFont typeface="Wingdings" pitchFamily="2" charset="2"/>
              <a:buNone/>
            </a:pPr>
            <a:r>
              <a:rPr lang="en-US" sz="1600" b="1">
                <a:solidFill>
                  <a:schemeClr val="bg2"/>
                </a:solidFill>
              </a:rPr>
              <a:t>    2’b11: Q[3]=1;</a:t>
            </a:r>
          </a:p>
          <a:p>
            <a:pPr>
              <a:buFont typeface="Wingdings" pitchFamily="2" charset="2"/>
              <a:buNone/>
            </a:pPr>
            <a:r>
              <a:rPr lang="en-US" sz="1600" b="1">
                <a:solidFill>
                  <a:schemeClr val="bg2"/>
                </a:solidFill>
              </a:rPr>
              <a:t>    endcase</a:t>
            </a:r>
          </a:p>
          <a:p>
            <a:pPr>
              <a:buFont typeface="Wingdings" pitchFamily="2" charset="2"/>
              <a:buNone/>
            </a:pPr>
            <a:r>
              <a:rPr lang="en-US" sz="1600" b="1">
                <a:solidFill>
                  <a:schemeClr val="bg2"/>
                </a:solidFill>
              </a:rPr>
              <a:t>end</a:t>
            </a:r>
          </a:p>
        </p:txBody>
      </p:sp>
      <p:sp>
        <p:nvSpPr>
          <p:cNvPr id="343045" name="Rectangle 5"/>
          <p:cNvSpPr>
            <a:spLocks noGrp="1" noChangeArrowheads="1"/>
          </p:cNvSpPr>
          <p:nvPr>
            <p:ph sz="quarter" idx="2"/>
          </p:nvPr>
        </p:nvSpPr>
        <p:spPr>
          <a:xfrm>
            <a:off x="4648200" y="1600200"/>
            <a:ext cx="4038600" cy="22479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sz="2400">
                <a:solidFill>
                  <a:srgbClr val="FF3300"/>
                </a:solidFill>
              </a:rPr>
              <a:t>Structural</a:t>
            </a:r>
          </a:p>
          <a:p>
            <a:pPr>
              <a:buFont typeface="Wingdings" pitchFamily="2" charset="2"/>
              <a:buNone/>
            </a:pPr>
            <a:r>
              <a:rPr lang="es-ES" sz="1600" b="1">
                <a:solidFill>
                  <a:schemeClr val="bg2"/>
                </a:solidFill>
              </a:rPr>
              <a:t>wire [3:0]Q;</a:t>
            </a:r>
          </a:p>
          <a:p>
            <a:pPr>
              <a:buFont typeface="Wingdings" pitchFamily="2" charset="2"/>
              <a:buNone/>
            </a:pPr>
            <a:r>
              <a:rPr lang="es-ES" sz="1600" b="1">
                <a:solidFill>
                  <a:schemeClr val="bg2"/>
                </a:solidFill>
              </a:rPr>
              <a:t>wire [1:0]y;</a:t>
            </a:r>
          </a:p>
          <a:p>
            <a:pPr>
              <a:buFont typeface="Wingdings" pitchFamily="2" charset="2"/>
              <a:buNone/>
            </a:pPr>
            <a:r>
              <a:rPr lang="es-ES" sz="1600" b="1">
                <a:solidFill>
                  <a:schemeClr val="bg2"/>
                </a:solidFill>
              </a:rPr>
              <a:t>assign</a:t>
            </a:r>
          </a:p>
          <a:p>
            <a:pPr>
              <a:buFont typeface="Wingdings" pitchFamily="2" charset="2"/>
              <a:buNone/>
            </a:pPr>
            <a:r>
              <a:rPr lang="es-ES" sz="1600" b="1">
                <a:solidFill>
                  <a:schemeClr val="bg2"/>
                </a:solidFill>
              </a:rPr>
              <a:t>  Q[0]=(~y[1])&amp;(~y[0]),</a:t>
            </a:r>
          </a:p>
          <a:p>
            <a:pPr>
              <a:buFont typeface="Wingdings" pitchFamily="2" charset="2"/>
              <a:buNone/>
            </a:pPr>
            <a:r>
              <a:rPr lang="es-ES" sz="1600" b="1">
                <a:solidFill>
                  <a:schemeClr val="bg2"/>
                </a:solidFill>
              </a:rPr>
              <a:t>  Q[1]=(~y[1])&amp;y[0],</a:t>
            </a:r>
          </a:p>
          <a:p>
            <a:pPr>
              <a:buFont typeface="Wingdings" pitchFamily="2" charset="2"/>
              <a:buNone/>
            </a:pPr>
            <a:r>
              <a:rPr lang="es-ES" sz="1600" b="1">
                <a:solidFill>
                  <a:schemeClr val="bg2"/>
                </a:solidFill>
              </a:rPr>
              <a:t>  Q[2]=y[1]&amp;(~y[0]),</a:t>
            </a:r>
          </a:p>
          <a:p>
            <a:pPr>
              <a:buFont typeface="Wingdings" pitchFamily="2" charset="2"/>
              <a:buNone/>
            </a:pPr>
            <a:r>
              <a:rPr lang="es-ES" sz="1600" b="1">
                <a:solidFill>
                  <a:schemeClr val="bg2"/>
                </a:solidFill>
              </a:rPr>
              <a:t>  Q[3]=y[1]&amp;y[0];</a:t>
            </a:r>
            <a:endParaRPr lang="en-US" sz="1600" b="1">
              <a:solidFill>
                <a:schemeClr val="bg2"/>
              </a:solidFill>
            </a:endParaRPr>
          </a:p>
        </p:txBody>
      </p:sp>
      <p:graphicFrame>
        <p:nvGraphicFramePr>
          <p:cNvPr id="343046" name="Object 6"/>
          <p:cNvGraphicFramePr>
            <a:graphicFrameLocks noChangeAspect="1"/>
          </p:cNvGraphicFramePr>
          <p:nvPr>
            <p:ph sz="quarter" idx="3"/>
          </p:nvPr>
        </p:nvGraphicFramePr>
        <p:xfrm>
          <a:off x="1371600" y="5257800"/>
          <a:ext cx="2971800" cy="1379538"/>
        </p:xfrm>
        <a:graphic>
          <a:graphicData uri="http://schemas.openxmlformats.org/presentationml/2006/ole">
            <p:oleObj spid="_x0000_s343046" name="Visio" r:id="rId3" imgW="2209800" imgH="1027176" progId="Visio.Drawing.6">
              <p:embed/>
            </p:oleObj>
          </a:graphicData>
        </a:graphic>
      </p:graphicFrame>
      <p:graphicFrame>
        <p:nvGraphicFramePr>
          <p:cNvPr id="343047" name="Object 7"/>
          <p:cNvGraphicFramePr>
            <a:graphicFrameLocks noChangeAspect="1"/>
          </p:cNvGraphicFramePr>
          <p:nvPr>
            <p:ph sz="quarter" idx="4"/>
          </p:nvPr>
        </p:nvGraphicFramePr>
        <p:xfrm>
          <a:off x="6172200" y="3657600"/>
          <a:ext cx="2598738" cy="2667000"/>
        </p:xfrm>
        <a:graphic>
          <a:graphicData uri="http://schemas.openxmlformats.org/presentationml/2006/ole">
            <p:oleObj spid="_x0000_s343047" name="Visio" r:id="rId4" imgW="2386584" imgH="2447163" progId="Visio.Drawing.6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G.Ravi Kishore</a:t>
            </a:r>
            <a:endParaRPr lang="en-US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1C4047-3FDE-416F-A475-F4B23B99A20A}" type="slidenum">
              <a:rPr lang="en-US"/>
              <a:pPr/>
              <a:t>14</a:t>
            </a:fld>
            <a:endParaRPr lang="en-US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DC8B6A0-6A25-4055-9F37-1D6ABB8035E7}" type="datetime1">
              <a:rPr lang="en-US" smtClean="0"/>
              <a:t>7/24/2014</a:t>
            </a:fld>
            <a:endParaRPr lang="en-US"/>
          </a:p>
        </p:txBody>
      </p:sp>
      <p:sp>
        <p:nvSpPr>
          <p:cNvPr id="34509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371600"/>
          </a:xfrm>
        </p:spPr>
        <p:txBody>
          <a:bodyPr/>
          <a:lstStyle/>
          <a:p>
            <a:r>
              <a:rPr lang="en-US"/>
              <a:t>Blocking Vs Non-Blocking</a:t>
            </a:r>
          </a:p>
        </p:txBody>
      </p:sp>
      <p:sp>
        <p:nvSpPr>
          <p:cNvPr id="345095" name="Rectangle 7"/>
          <p:cNvSpPr>
            <a:spLocks noChangeArrowheads="1"/>
          </p:cNvSpPr>
          <p:nvPr/>
        </p:nvSpPr>
        <p:spPr bwMode="auto">
          <a:xfrm>
            <a:off x="457200" y="1524000"/>
            <a:ext cx="4038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sz="2400" b="1">
                <a:solidFill>
                  <a:srgbClr val="FF3300"/>
                </a:solidFill>
              </a:rPr>
              <a:t>Blocking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en-US" sz="2400"/>
              <a:t>&lt;variable&gt; </a:t>
            </a:r>
            <a:r>
              <a:rPr lang="en-US" sz="2400" b="1"/>
              <a:t>=</a:t>
            </a:r>
            <a:r>
              <a:rPr lang="en-US" sz="2400"/>
              <a:t> &lt;statement&gt;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endParaRPr lang="en-US" sz="240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en-US" sz="2400"/>
              <a:t>Similar to C code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endParaRPr lang="en-US" sz="240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en-US" sz="2400"/>
              <a:t>The next assignment waits until the present one is finished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endParaRPr lang="en-US" sz="240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en-US" sz="2400"/>
              <a:t>Used for combinational logic</a:t>
            </a:r>
          </a:p>
        </p:txBody>
      </p:sp>
      <p:sp>
        <p:nvSpPr>
          <p:cNvPr id="345096" name="Rectangle 8"/>
          <p:cNvSpPr>
            <a:spLocks noChangeArrowheads="1"/>
          </p:cNvSpPr>
          <p:nvPr/>
        </p:nvSpPr>
        <p:spPr bwMode="auto">
          <a:xfrm>
            <a:off x="4495800" y="1447800"/>
            <a:ext cx="42672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sz="2400" b="1">
                <a:solidFill>
                  <a:srgbClr val="FF3300"/>
                </a:solidFill>
              </a:rPr>
              <a:t>Non-blocking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en-US" sz="2400"/>
              <a:t>&lt;variable&gt; </a:t>
            </a:r>
            <a:r>
              <a:rPr lang="en-US" sz="2400" b="1"/>
              <a:t>&lt;=</a:t>
            </a:r>
            <a:r>
              <a:rPr lang="en-US" sz="2400"/>
              <a:t> &lt;statement&gt;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endParaRPr lang="en-US" sz="240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en-US" sz="2400"/>
              <a:t>The inputs are stored once the procedure is triggered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en-US" sz="240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en-US" sz="2400"/>
              <a:t>Statements are executed in parallel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endParaRPr lang="en-US" sz="240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en-US" sz="2400"/>
              <a:t>Used for flip-flops, latches and registers</a:t>
            </a:r>
          </a:p>
        </p:txBody>
      </p:sp>
      <p:pic>
        <p:nvPicPr>
          <p:cNvPr id="345106" name="Picture 18" descr="MCPE03082_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5715000"/>
            <a:ext cx="1454150" cy="657225"/>
          </a:xfrm>
          <a:prstGeom prst="rect">
            <a:avLst/>
          </a:prstGeom>
          <a:noFill/>
        </p:spPr>
      </p:pic>
      <p:sp>
        <p:nvSpPr>
          <p:cNvPr id="345107" name="Text Box 19"/>
          <p:cNvSpPr txBox="1">
            <a:spLocks noChangeArrowheads="1"/>
          </p:cNvSpPr>
          <p:nvPr/>
        </p:nvSpPr>
        <p:spPr bwMode="auto">
          <a:xfrm>
            <a:off x="2819400" y="5638800"/>
            <a:ext cx="4876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8000"/>
                </a:solidFill>
              </a:rPr>
              <a:t>Do not mix both assignments in one procedure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G.Ravi Kishore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F3A8CB-1ABF-4CE0-9754-A5E7B6A7009E}" type="slidenum">
              <a:rPr lang="en-US"/>
              <a:pPr/>
              <a:t>15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A946172F-38DE-43BD-AA78-C7E6DF2B8ED6}" type="datetime1">
              <a:rPr lang="en-US" smtClean="0"/>
              <a:t>7/24/2014</a:t>
            </a:fld>
            <a:endParaRPr lang="en-US"/>
          </a:p>
        </p:txBody>
      </p:sp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Blocking Vs Non-Blocking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solidFill>
                  <a:srgbClr val="3333CC"/>
                </a:solidFill>
              </a:rPr>
              <a:t>Initial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solidFill>
                  <a:srgbClr val="3333CC"/>
                </a:solidFill>
              </a:rPr>
              <a:t>  begin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solidFill>
                  <a:srgbClr val="3333CC"/>
                </a:solidFill>
              </a:rPr>
              <a:t>   #1 e=2;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solidFill>
                  <a:srgbClr val="3333CC"/>
                </a:solidFill>
              </a:rPr>
              <a:t>   #1 b=1;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solidFill>
                  <a:srgbClr val="3333CC"/>
                </a:solidFill>
              </a:rPr>
              <a:t>   #1 b&lt;=0;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solidFill>
                  <a:srgbClr val="3333CC"/>
                </a:solidFill>
              </a:rPr>
              <a:t>        e&lt;=b;  </a:t>
            </a:r>
            <a:r>
              <a:rPr lang="en-US">
                <a:solidFill>
                  <a:srgbClr val="008000"/>
                </a:solidFill>
              </a:rPr>
              <a:t>// grabbed the old b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solidFill>
                  <a:srgbClr val="3333CC"/>
                </a:solidFill>
              </a:rPr>
              <a:t>        f=e;  </a:t>
            </a:r>
            <a:r>
              <a:rPr lang="en-US">
                <a:solidFill>
                  <a:srgbClr val="008000"/>
                </a:solidFill>
              </a:rPr>
              <a:t>// used old e=2, did not wait e&lt;=b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Behavior Modeling</a:t>
            </a:r>
          </a:p>
        </p:txBody>
      </p:sp>
      <p:sp>
        <p:nvSpPr>
          <p:cNvPr id="349188" name="Rectangle 4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G.Ravi Kishore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0DE1512-E32B-4DCF-88F9-E6E2F363A14F}" type="slidenum">
              <a:rPr lang="en-US"/>
              <a:pPr/>
              <a:t>17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D4EE5BEF-9E87-4E89-8B2F-D8B36C9554C9}" type="datetime1">
              <a:rPr lang="en-US" smtClean="0"/>
              <a:t>7/24/2014</a:t>
            </a:fld>
            <a:endParaRPr lang="en-US"/>
          </a:p>
        </p:txBody>
      </p:sp>
      <p:sp>
        <p:nvSpPr>
          <p:cNvPr id="351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If Statements</a:t>
            </a:r>
          </a:p>
        </p:txBody>
      </p:sp>
      <p:sp>
        <p:nvSpPr>
          <p:cNvPr id="3512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4038600" cy="44196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 b="1" i="1"/>
              <a:t>Syntax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600" b="1" i="1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 b="1"/>
              <a:t>  if (</a:t>
            </a:r>
            <a:r>
              <a:rPr lang="en-US" sz="1600" b="1" i="1"/>
              <a:t>expression</a:t>
            </a:r>
            <a:r>
              <a:rPr lang="en-US" sz="1600" b="1"/>
              <a:t>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 b="1"/>
              <a:t>  begin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 b="1"/>
              <a:t>      ...</a:t>
            </a:r>
            <a:r>
              <a:rPr lang="en-US" sz="1600" b="1" i="1"/>
              <a:t>statements</a:t>
            </a:r>
            <a:r>
              <a:rPr lang="en-US" sz="1600" b="1"/>
              <a:t>...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 b="1"/>
              <a:t>  end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 b="1"/>
              <a:t>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 b="1"/>
              <a:t>  else if (expression)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 b="1"/>
              <a:t>  begin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 b="1"/>
              <a:t>    ...</a:t>
            </a:r>
            <a:r>
              <a:rPr lang="en-US" sz="1600" b="1" i="1"/>
              <a:t>statements</a:t>
            </a:r>
            <a:r>
              <a:rPr lang="en-US" sz="1600" b="1"/>
              <a:t>...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 b="1"/>
              <a:t>  end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 b="1"/>
              <a:t>     ...</a:t>
            </a:r>
            <a:r>
              <a:rPr lang="en-US" sz="1600" b="1" i="1"/>
              <a:t>more else if blocks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600" b="1" i="1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 b="1"/>
              <a:t>   else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 b="1"/>
              <a:t>   begin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 b="1"/>
              <a:t>     ...</a:t>
            </a:r>
            <a:r>
              <a:rPr lang="en-US" sz="1600" b="1" i="1"/>
              <a:t>statements</a:t>
            </a:r>
            <a:r>
              <a:rPr lang="en-US" sz="1600" b="1"/>
              <a:t>...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 b="1"/>
              <a:t>   end</a:t>
            </a:r>
          </a:p>
        </p:txBody>
      </p:sp>
      <p:pic>
        <p:nvPicPr>
          <p:cNvPr id="351236" name="Picture 4"/>
          <p:cNvPicPr>
            <a:picLocks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343400" y="2743200"/>
            <a:ext cx="3429000" cy="28670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G.Ravi Kishore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EB037F-7F06-41BE-99ED-A460B9057D75}" type="slidenum">
              <a:rPr lang="en-US"/>
              <a:pPr/>
              <a:t>18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B04228D1-C3E9-459C-9763-19B9292164DD}" type="datetime1">
              <a:rPr lang="en-US" smtClean="0"/>
              <a:t>7/24/2014</a:t>
            </a:fld>
            <a:endParaRPr lang="en-US"/>
          </a:p>
        </p:txBody>
      </p:sp>
      <p:sp>
        <p:nvSpPr>
          <p:cNvPr id="359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Case Statements</a:t>
            </a:r>
          </a:p>
        </p:txBody>
      </p:sp>
      <p:sp>
        <p:nvSpPr>
          <p:cNvPr id="3594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1200"/>
            <a:ext cx="4038600" cy="45720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/>
              <a:t>Syntax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400" b="1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/>
              <a:t>case (expression)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/>
              <a:t>  case_choice1: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/>
              <a:t>  begin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/>
              <a:t>    ...statements...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/>
              <a:t>  end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400" b="1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/>
              <a:t>  case_choice2: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/>
              <a:t>  begin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/>
              <a:t>    ...statements...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/>
              <a:t>  end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400" b="1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/>
              <a:t>  ...more case choices blocks...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400" b="1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/>
              <a:t>  default: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/>
              <a:t>  begin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/>
              <a:t>    ...statements...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/>
              <a:t>  end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/>
              <a:t>endcase</a:t>
            </a:r>
          </a:p>
        </p:txBody>
      </p:sp>
      <p:pic>
        <p:nvPicPr>
          <p:cNvPr id="359428" name="Picture 4"/>
          <p:cNvPicPr>
            <a:picLocks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3886200" y="3200400"/>
            <a:ext cx="4953000" cy="220503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G.Ravi Kishore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A23BD7C-9543-4E98-ABD9-599348B705E0}" type="slidenum">
              <a:rPr lang="en-US"/>
              <a:pPr/>
              <a:t>19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950F3DE6-5060-41D3-A60E-466EBBAA3A5A}" type="datetime1">
              <a:rPr lang="en-US" smtClean="0"/>
              <a:t>7/24/2014</a:t>
            </a:fld>
            <a:endParaRPr lang="en-US"/>
          </a:p>
        </p:txBody>
      </p:sp>
      <p:sp>
        <p:nvSpPr>
          <p:cNvPr id="362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 loops</a:t>
            </a:r>
          </a:p>
        </p:txBody>
      </p:sp>
      <p:sp>
        <p:nvSpPr>
          <p:cNvPr id="36249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i="1"/>
              <a:t>Syntax</a:t>
            </a:r>
          </a:p>
          <a:p>
            <a:pPr>
              <a:buFont typeface="Wingdings" pitchFamily="2" charset="2"/>
              <a:buNone/>
            </a:pPr>
            <a:endParaRPr lang="en-US" sz="2400" i="1"/>
          </a:p>
          <a:p>
            <a:pPr>
              <a:buFont typeface="Wingdings" pitchFamily="2" charset="2"/>
              <a:buNone/>
            </a:pPr>
            <a:r>
              <a:rPr lang="en-US" sz="2400"/>
              <a:t>for (count= value1;</a:t>
            </a:r>
          </a:p>
          <a:p>
            <a:pPr>
              <a:buFont typeface="Wingdings" pitchFamily="2" charset="2"/>
              <a:buNone/>
            </a:pPr>
            <a:r>
              <a:rPr lang="en-US" sz="2400"/>
              <a:t>      count&lt;/&lt;=/&gt;/&gt;= value2;</a:t>
            </a:r>
          </a:p>
          <a:p>
            <a:pPr>
              <a:buFont typeface="Wingdings" pitchFamily="2" charset="2"/>
              <a:buNone/>
            </a:pPr>
            <a:r>
              <a:rPr lang="en-US" sz="2400"/>
              <a:t>      count=count+/- step)</a:t>
            </a:r>
          </a:p>
          <a:p>
            <a:pPr>
              <a:buFont typeface="Wingdings" pitchFamily="2" charset="2"/>
              <a:buNone/>
            </a:pPr>
            <a:r>
              <a:rPr lang="en-US" sz="2400"/>
              <a:t>begin</a:t>
            </a:r>
          </a:p>
          <a:p>
            <a:pPr>
              <a:buFont typeface="Wingdings" pitchFamily="2" charset="2"/>
              <a:buNone/>
            </a:pPr>
            <a:r>
              <a:rPr lang="en-US" sz="2400"/>
              <a:t>   ...statements...</a:t>
            </a:r>
          </a:p>
          <a:p>
            <a:pPr>
              <a:buFont typeface="Wingdings" pitchFamily="2" charset="2"/>
              <a:buNone/>
            </a:pPr>
            <a:r>
              <a:rPr lang="en-US" sz="2400"/>
              <a:t>end</a:t>
            </a:r>
          </a:p>
        </p:txBody>
      </p:sp>
      <p:sp>
        <p:nvSpPr>
          <p:cNvPr id="36250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105400" y="1905000"/>
            <a:ext cx="4038600" cy="3886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n-US" sz="2400">
              <a:solidFill>
                <a:schemeClr val="bg2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sz="2400">
                <a:solidFill>
                  <a:schemeClr val="bg2"/>
                </a:solidFill>
              </a:rPr>
              <a:t>integer j;</a:t>
            </a:r>
          </a:p>
          <a:p>
            <a:pPr>
              <a:buFont typeface="Wingdings" pitchFamily="2" charset="2"/>
              <a:buNone/>
            </a:pPr>
            <a:endParaRPr lang="en-US" sz="2400">
              <a:solidFill>
                <a:schemeClr val="bg2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sz="2400">
                <a:solidFill>
                  <a:schemeClr val="bg2"/>
                </a:solidFill>
              </a:rPr>
              <a:t>for(j=0;j&lt;=7;j=j+1)</a:t>
            </a:r>
          </a:p>
          <a:p>
            <a:pPr>
              <a:buFont typeface="Wingdings" pitchFamily="2" charset="2"/>
              <a:buNone/>
            </a:pPr>
            <a:r>
              <a:rPr lang="en-US" sz="2400">
                <a:solidFill>
                  <a:schemeClr val="bg2"/>
                </a:solidFill>
              </a:rPr>
              <a:t>begin</a:t>
            </a:r>
          </a:p>
          <a:p>
            <a:pPr>
              <a:buFont typeface="Wingdings" pitchFamily="2" charset="2"/>
              <a:buNone/>
            </a:pPr>
            <a:r>
              <a:rPr lang="en-US" sz="2400">
                <a:solidFill>
                  <a:schemeClr val="bg2"/>
                </a:solidFill>
              </a:rPr>
              <a:t>  c[j] = a[j] + b[j];</a:t>
            </a:r>
          </a:p>
          <a:p>
            <a:pPr>
              <a:buFont typeface="Wingdings" pitchFamily="2" charset="2"/>
              <a:buNone/>
            </a:pPr>
            <a:r>
              <a:rPr lang="en-US" sz="2400">
                <a:solidFill>
                  <a:schemeClr val="bg2"/>
                </a:solidFill>
              </a:rPr>
              <a:t>end</a:t>
            </a:r>
            <a:r>
              <a:rPr lang="en-US" sz="2400">
                <a:solidFill>
                  <a:srgbClr val="3333CC"/>
                </a:solidFill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G.Ravi Kishore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0BF78F-E43D-47BB-B933-88E99874CFDB}" type="slidenum">
              <a:rPr lang="en-US"/>
              <a:pPr/>
              <a:t>2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8E8461DA-3244-42ED-B186-B83A3244E29D}" type="datetime1">
              <a:rPr lang="en-US" smtClean="0"/>
              <a:t>7/24/2014</a:t>
            </a:fld>
            <a:endParaRPr lang="en-US"/>
          </a:p>
        </p:txBody>
      </p:sp>
      <p:sp>
        <p:nvSpPr>
          <p:cNvPr id="352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</a:t>
            </a:r>
          </a:p>
        </p:txBody>
      </p:sp>
      <p:sp>
        <p:nvSpPr>
          <p:cNvPr id="352260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Font typeface="Wingdings" pitchFamily="2" charset="2"/>
              <a:buNone/>
            </a:pPr>
            <a:r>
              <a:rPr lang="en-US" b="1">
                <a:solidFill>
                  <a:srgbClr val="3333CC"/>
                </a:solidFill>
              </a:rPr>
              <a:t>Purpose of HDL:</a:t>
            </a:r>
          </a:p>
          <a:p>
            <a:pPr marL="533400" indent="-533400">
              <a:buFont typeface="Wingdings" pitchFamily="2" charset="2"/>
              <a:buAutoNum type="arabicPeriod"/>
            </a:pPr>
            <a:r>
              <a:rPr lang="en-US"/>
              <a:t>Describe the circuit in algorithmic level (like c) and in gate-level (e.g. And gate)</a:t>
            </a:r>
          </a:p>
          <a:p>
            <a:pPr marL="533400" indent="-533400">
              <a:buFont typeface="Wingdings" pitchFamily="2" charset="2"/>
              <a:buAutoNum type="arabicPeriod"/>
            </a:pPr>
            <a:r>
              <a:rPr lang="en-US"/>
              <a:t>Simulation</a:t>
            </a:r>
          </a:p>
          <a:p>
            <a:pPr marL="533400" indent="-533400">
              <a:buFont typeface="Wingdings" pitchFamily="2" charset="2"/>
              <a:buAutoNum type="arabicPeriod"/>
            </a:pPr>
            <a:r>
              <a:rPr lang="en-US"/>
              <a:t>Synthesis</a:t>
            </a:r>
          </a:p>
          <a:p>
            <a:pPr marL="533400" indent="-533400">
              <a:buFont typeface="Wingdings" pitchFamily="2" charset="2"/>
              <a:buAutoNum type="arabicPeriod"/>
            </a:pPr>
            <a:r>
              <a:rPr lang="en-US"/>
              <a:t>Words are better than pictures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522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3522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3522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" dur="indefinite"/>
                                        <p:tgtEl>
                                          <p:spTgt spid="3522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3522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" dur="indefinite"/>
                                        <p:tgtEl>
                                          <p:spTgt spid="3522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3522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6" dur="indefinite"/>
                                        <p:tgtEl>
                                          <p:spTgt spid="3522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mph" presetSubtype="0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20" dur="indefinite"/>
                                        <p:tgtEl>
                                          <p:spTgt spid="3522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.0"/>
                                      </p:to>
                                    </p:set>
                                    <p:animEffect filter="image" prLst="opacity: 1.0">
                                      <p:cBhvr rctx="IE">
                                        <p:cTn id="21" dur="indefinite"/>
                                        <p:tgtEl>
                                          <p:spTgt spid="3522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mph" presetSubtype="0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25" dur="indefinite"/>
                                        <p:tgtEl>
                                          <p:spTgt spid="3522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.0"/>
                                      </p:to>
                                    </p:set>
                                    <p:animEffect filter="image" prLst="opacity: 1.0">
                                      <p:cBhvr rctx="IE">
                                        <p:cTn id="26" dur="indefinite"/>
                                        <p:tgtEl>
                                          <p:spTgt spid="3522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mph" presetSubtype="0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30" dur="indefinite"/>
                                        <p:tgtEl>
                                          <p:spTgt spid="3522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.0"/>
                                      </p:to>
                                    </p:set>
                                    <p:animEffect filter="image" prLst="opacity: 1.0">
                                      <p:cBhvr rctx="IE">
                                        <p:cTn id="31" dur="indefinite"/>
                                        <p:tgtEl>
                                          <p:spTgt spid="3522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mph" presetSubtype="0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35" dur="indefinite"/>
                                        <p:tgtEl>
                                          <p:spTgt spid="3522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.0"/>
                                      </p:to>
                                    </p:set>
                                    <p:animEffect filter="image" prLst="opacity: 1.0">
                                      <p:cBhvr rctx="IE">
                                        <p:cTn id="36" dur="indefinite"/>
                                        <p:tgtEl>
                                          <p:spTgt spid="3522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2260" grpId="0" uiExpand="1" build="allAtOnce"/>
      <p:bldP spid="352260" grpId="1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5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Component Inference</a:t>
            </a:r>
          </a:p>
        </p:txBody>
      </p:sp>
      <p:sp>
        <p:nvSpPr>
          <p:cNvPr id="36454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G.Ravi Kishore</a:t>
            </a: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629ECC-AE92-4BCE-8A04-37972701E16F}" type="slidenum">
              <a:rPr lang="en-US"/>
              <a:pPr/>
              <a:t>21</a:t>
            </a:fld>
            <a:endParaRPr lang="en-US"/>
          </a:p>
        </p:txBody>
      </p:sp>
      <p:sp>
        <p:nvSpPr>
          <p:cNvPr id="10" name="Date Placeholder 7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35993BA7-A056-45B0-81EE-0D08559A87E2}" type="datetime1">
              <a:rPr lang="en-US" smtClean="0"/>
              <a:t>7/24/2014</a:t>
            </a:fld>
            <a:endParaRPr lang="en-US"/>
          </a:p>
        </p:txBody>
      </p:sp>
      <p:sp>
        <p:nvSpPr>
          <p:cNvPr id="365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Flip-Flops</a:t>
            </a:r>
          </a:p>
        </p:txBody>
      </p:sp>
      <p:sp>
        <p:nvSpPr>
          <p:cNvPr id="36557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>
                <a:solidFill>
                  <a:schemeClr val="bg2"/>
                </a:solidFill>
              </a:rPr>
              <a:t>always@(posedge clk)</a:t>
            </a:r>
          </a:p>
          <a:p>
            <a:pPr>
              <a:buFont typeface="Wingdings" pitchFamily="2" charset="2"/>
              <a:buNone/>
            </a:pPr>
            <a:r>
              <a:rPr lang="en-US" sz="2400">
                <a:solidFill>
                  <a:schemeClr val="bg2"/>
                </a:solidFill>
              </a:rPr>
              <a:t>begin</a:t>
            </a:r>
          </a:p>
          <a:p>
            <a:pPr>
              <a:buFont typeface="Wingdings" pitchFamily="2" charset="2"/>
              <a:buNone/>
            </a:pPr>
            <a:r>
              <a:rPr lang="en-US" sz="2400">
                <a:solidFill>
                  <a:schemeClr val="bg2"/>
                </a:solidFill>
              </a:rPr>
              <a:t>  a&lt;=b;</a:t>
            </a:r>
          </a:p>
          <a:p>
            <a:pPr>
              <a:buFont typeface="Wingdings" pitchFamily="2" charset="2"/>
              <a:buNone/>
            </a:pPr>
            <a:r>
              <a:rPr lang="en-US" sz="2400">
                <a:solidFill>
                  <a:schemeClr val="bg2"/>
                </a:solidFill>
              </a:rPr>
              <a:t>end</a:t>
            </a:r>
          </a:p>
        </p:txBody>
      </p:sp>
      <p:sp>
        <p:nvSpPr>
          <p:cNvPr id="365575" name="Text Box 7"/>
          <p:cNvSpPr txBox="1">
            <a:spLocks noChangeArrowheads="1"/>
          </p:cNvSpPr>
          <p:nvPr/>
        </p:nvSpPr>
        <p:spPr bwMode="auto">
          <a:xfrm>
            <a:off x="457200" y="2895600"/>
            <a:ext cx="22098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bg2"/>
                </a:solidFill>
              </a:rPr>
              <a:t>  a&lt;=b&amp;c;</a:t>
            </a:r>
          </a:p>
        </p:txBody>
      </p:sp>
      <p:sp>
        <p:nvSpPr>
          <p:cNvPr id="365577" name="Rectangle 9"/>
          <p:cNvSpPr>
            <a:spLocks noGrp="1" noChangeArrowheads="1"/>
          </p:cNvSpPr>
          <p:nvPr>
            <p:ph sz="quarter" idx="2"/>
          </p:nvPr>
        </p:nvSpPr>
        <p:spPr/>
        <p:txBody>
          <a:bodyPr/>
          <a:lstStyle/>
          <a:p>
            <a:endParaRPr lang="en-US" sz="2400"/>
          </a:p>
        </p:txBody>
      </p:sp>
      <p:graphicFrame>
        <p:nvGraphicFramePr>
          <p:cNvPr id="365576" name="Object 8"/>
          <p:cNvGraphicFramePr>
            <a:graphicFrameLocks noChangeAspect="1"/>
          </p:cNvGraphicFramePr>
          <p:nvPr/>
        </p:nvGraphicFramePr>
        <p:xfrm>
          <a:off x="4800600" y="3505200"/>
          <a:ext cx="3886200" cy="2447925"/>
        </p:xfrm>
        <a:graphic>
          <a:graphicData uri="http://schemas.openxmlformats.org/presentationml/2006/ole">
            <p:oleObj spid="_x0000_s365576" name="Visio" r:id="rId3" imgW="3168777" imgH="1994916" progId="Visio.Drawing.6">
              <p:embed/>
            </p:oleObj>
          </a:graphicData>
        </a:graphic>
      </p:graphicFrame>
      <p:graphicFrame>
        <p:nvGraphicFramePr>
          <p:cNvPr id="365573" name="Object 5"/>
          <p:cNvGraphicFramePr>
            <a:graphicFrameLocks noChangeAspect="1"/>
          </p:cNvGraphicFramePr>
          <p:nvPr>
            <p:ph sz="quarter" idx="3"/>
          </p:nvPr>
        </p:nvGraphicFramePr>
        <p:xfrm>
          <a:off x="3733800" y="3581400"/>
          <a:ext cx="1676400" cy="857250"/>
        </p:xfrm>
        <a:graphic>
          <a:graphicData uri="http://schemas.openxmlformats.org/presentationml/2006/ole">
            <p:oleObj spid="_x0000_s365573" name="Visio" r:id="rId4" imgW="1231011" imgH="629031" progId="Visio.Drawing.6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655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55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557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G.Ravi Kishore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2A9E51B-3A9C-4A74-9097-572711560A07}" type="slidenum">
              <a:rPr lang="en-US"/>
              <a:pPr/>
              <a:t>22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043306C0-37BE-4BB7-8F8A-29148F569E88}" type="datetime1">
              <a:rPr lang="en-US" smtClean="0"/>
              <a:t>7/24/2014</a:t>
            </a:fld>
            <a:endParaRPr lang="en-US"/>
          </a:p>
        </p:txBody>
      </p:sp>
      <p:sp>
        <p:nvSpPr>
          <p:cNvPr id="368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D Flip-Flop with Asynchronous Reset</a:t>
            </a:r>
          </a:p>
        </p:txBody>
      </p:sp>
      <p:sp>
        <p:nvSpPr>
          <p:cNvPr id="368644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>
                <a:solidFill>
                  <a:schemeClr val="bg2"/>
                </a:solidFill>
              </a:rPr>
              <a:t>always@(posedge clk or negedge rst)</a:t>
            </a:r>
          </a:p>
          <a:p>
            <a:pPr>
              <a:buFont typeface="Wingdings" pitchFamily="2" charset="2"/>
              <a:buNone/>
            </a:pPr>
            <a:r>
              <a:rPr lang="en-US" sz="2400">
                <a:solidFill>
                  <a:schemeClr val="bg2"/>
                </a:solidFill>
              </a:rPr>
              <a:t>begin</a:t>
            </a:r>
          </a:p>
          <a:p>
            <a:pPr>
              <a:buFont typeface="Wingdings" pitchFamily="2" charset="2"/>
              <a:buNone/>
            </a:pPr>
            <a:r>
              <a:rPr lang="en-US" sz="2400">
                <a:solidFill>
                  <a:schemeClr val="bg2"/>
                </a:solidFill>
              </a:rPr>
              <a:t>  if (!rst) a&lt;=0;</a:t>
            </a:r>
          </a:p>
          <a:p>
            <a:pPr>
              <a:buFont typeface="Wingdings" pitchFamily="2" charset="2"/>
              <a:buNone/>
            </a:pPr>
            <a:r>
              <a:rPr lang="en-US" sz="2400">
                <a:solidFill>
                  <a:schemeClr val="bg2"/>
                </a:solidFill>
              </a:rPr>
              <a:t>  else a&lt;=b;</a:t>
            </a:r>
          </a:p>
          <a:p>
            <a:pPr>
              <a:buFont typeface="Wingdings" pitchFamily="2" charset="2"/>
              <a:buNone/>
            </a:pPr>
            <a:r>
              <a:rPr lang="en-US" sz="2400">
                <a:solidFill>
                  <a:schemeClr val="bg2"/>
                </a:solidFill>
              </a:rPr>
              <a:t>end</a:t>
            </a:r>
          </a:p>
          <a:p>
            <a:pPr>
              <a:buFont typeface="Wingdings" pitchFamily="2" charset="2"/>
              <a:buNone/>
            </a:pPr>
            <a:endParaRPr lang="en-US" sz="2800"/>
          </a:p>
        </p:txBody>
      </p:sp>
      <p:graphicFrame>
        <p:nvGraphicFramePr>
          <p:cNvPr id="368645" name="Object 5"/>
          <p:cNvGraphicFramePr>
            <a:graphicFrameLocks noChangeAspect="1"/>
          </p:cNvGraphicFramePr>
          <p:nvPr>
            <p:ph sz="half" idx="2"/>
          </p:nvPr>
        </p:nvGraphicFramePr>
        <p:xfrm>
          <a:off x="4648200" y="2292350"/>
          <a:ext cx="4038600" cy="3263900"/>
        </p:xfrm>
        <a:graphic>
          <a:graphicData uri="http://schemas.openxmlformats.org/presentationml/2006/ole">
            <p:oleObj spid="_x0000_s368645" name="Visio" r:id="rId3" imgW="3168777" imgH="2559939" progId="Visio.Drawing.6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G.Ravi Kishore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411EA9-7D91-4F06-B653-807699B7713D}" type="slidenum">
              <a:rPr lang="en-US"/>
              <a:pPr/>
              <a:t>23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D617D683-6DFA-4430-9419-E45F597B9646}" type="datetime1">
              <a:rPr lang="en-US" smtClean="0"/>
              <a:t>7/24/2014</a:t>
            </a:fld>
            <a:endParaRPr lang="en-US"/>
          </a:p>
        </p:txBody>
      </p:sp>
      <p:sp>
        <p:nvSpPr>
          <p:cNvPr id="370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D Flip-flop with Synchronous reset and Enable</a:t>
            </a:r>
          </a:p>
        </p:txBody>
      </p:sp>
      <p:sp>
        <p:nvSpPr>
          <p:cNvPr id="370692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>
                <a:solidFill>
                  <a:schemeClr val="bg2"/>
                </a:solidFill>
              </a:rPr>
              <a:t>always@(posedge clk)</a:t>
            </a:r>
          </a:p>
          <a:p>
            <a:pPr>
              <a:buFont typeface="Wingdings" pitchFamily="2" charset="2"/>
              <a:buNone/>
            </a:pPr>
            <a:r>
              <a:rPr lang="en-US" sz="2400">
                <a:solidFill>
                  <a:schemeClr val="bg2"/>
                </a:solidFill>
              </a:rPr>
              <a:t>begin</a:t>
            </a:r>
          </a:p>
          <a:p>
            <a:pPr>
              <a:buFont typeface="Wingdings" pitchFamily="2" charset="2"/>
              <a:buNone/>
            </a:pPr>
            <a:r>
              <a:rPr lang="en-US" sz="2400">
                <a:solidFill>
                  <a:schemeClr val="bg2"/>
                </a:solidFill>
              </a:rPr>
              <a:t>  if (rst) a&lt;=0;</a:t>
            </a:r>
          </a:p>
          <a:p>
            <a:pPr>
              <a:buFont typeface="Wingdings" pitchFamily="2" charset="2"/>
              <a:buNone/>
            </a:pPr>
            <a:r>
              <a:rPr lang="en-US" sz="2400">
                <a:solidFill>
                  <a:schemeClr val="bg2"/>
                </a:solidFill>
              </a:rPr>
              <a:t>  else if (enable) a&lt;=b;</a:t>
            </a:r>
          </a:p>
          <a:p>
            <a:pPr>
              <a:buFont typeface="Wingdings" pitchFamily="2" charset="2"/>
              <a:buNone/>
            </a:pPr>
            <a:r>
              <a:rPr lang="en-US" sz="2400">
                <a:solidFill>
                  <a:schemeClr val="bg2"/>
                </a:solidFill>
              </a:rPr>
              <a:t>end</a:t>
            </a:r>
          </a:p>
          <a:p>
            <a:pPr>
              <a:buFont typeface="Wingdings" pitchFamily="2" charset="2"/>
              <a:buNone/>
            </a:pPr>
            <a:endParaRPr lang="en-US" sz="2800"/>
          </a:p>
        </p:txBody>
      </p:sp>
      <p:graphicFrame>
        <p:nvGraphicFramePr>
          <p:cNvPr id="370693" name="Object 5"/>
          <p:cNvGraphicFramePr>
            <a:graphicFrameLocks noChangeAspect="1"/>
          </p:cNvGraphicFramePr>
          <p:nvPr>
            <p:ph sz="half" idx="2"/>
          </p:nvPr>
        </p:nvGraphicFramePr>
        <p:xfrm>
          <a:off x="4648200" y="2928938"/>
          <a:ext cx="4038600" cy="1990725"/>
        </p:xfrm>
        <a:graphic>
          <a:graphicData uri="http://schemas.openxmlformats.org/presentationml/2006/ole">
            <p:oleObj spid="_x0000_s370693" name="Visio" r:id="rId3" imgW="4047363" imgH="1994916" progId="Visio.Drawing.6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G.Ravi Kishore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5F4C72-0320-492D-8070-E231A2A15CBF}" type="slidenum">
              <a:rPr lang="en-US"/>
              <a:pPr/>
              <a:t>24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954B70BD-224B-4105-9408-1E6C6E7A483B}" type="datetime1">
              <a:rPr lang="en-US" smtClean="0"/>
              <a:t>7/24/2014</a:t>
            </a:fld>
            <a:endParaRPr lang="en-US"/>
          </a:p>
        </p:txBody>
      </p:sp>
      <p:sp>
        <p:nvSpPr>
          <p:cNvPr id="3942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Shift Registers</a:t>
            </a:r>
          </a:p>
        </p:txBody>
      </p:sp>
      <p:sp>
        <p:nvSpPr>
          <p:cNvPr id="394245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>
                <a:solidFill>
                  <a:schemeClr val="bg2"/>
                </a:solidFill>
              </a:rPr>
              <a:t>reg[3:0] Q;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>
                <a:solidFill>
                  <a:schemeClr val="bg2"/>
                </a:solidFill>
              </a:rPr>
              <a:t>always@(posedge clk or posedge rset 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>
                <a:solidFill>
                  <a:schemeClr val="bg2"/>
                </a:solidFill>
              </a:rPr>
              <a:t>begin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>
                <a:solidFill>
                  <a:schemeClr val="bg2"/>
                </a:solidFill>
              </a:rPr>
              <a:t>  if (rset) Q&lt;=0;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>
                <a:solidFill>
                  <a:schemeClr val="bg2"/>
                </a:solidFill>
              </a:rPr>
              <a:t>  else begin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>
                <a:solidFill>
                  <a:schemeClr val="bg2"/>
                </a:solidFill>
              </a:rPr>
              <a:t>    Q &lt;=Q &lt;&lt; 1;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>
                <a:solidFill>
                  <a:schemeClr val="bg2"/>
                </a:solidFill>
              </a:rPr>
              <a:t>    Q[0]&lt;=Q[3];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>
                <a:solidFill>
                  <a:schemeClr val="bg2"/>
                </a:solidFill>
              </a:rPr>
              <a:t>   end</a:t>
            </a:r>
          </a:p>
        </p:txBody>
      </p:sp>
      <p:graphicFrame>
        <p:nvGraphicFramePr>
          <p:cNvPr id="394246" name="Object 6"/>
          <p:cNvGraphicFramePr>
            <a:graphicFrameLocks noChangeAspect="1"/>
          </p:cNvGraphicFramePr>
          <p:nvPr>
            <p:ph sz="half" idx="2"/>
          </p:nvPr>
        </p:nvGraphicFramePr>
        <p:xfrm>
          <a:off x="3276600" y="3810000"/>
          <a:ext cx="5486400" cy="1655763"/>
        </p:xfrm>
        <a:graphic>
          <a:graphicData uri="http://schemas.openxmlformats.org/presentationml/2006/ole">
            <p:oleObj spid="_x0000_s394246" name="Visio" r:id="rId3" imgW="8404098" imgH="2536698" progId="Visio.Drawing.6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G.Ravi Kishore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5EEF56E-0CFD-42CD-9E30-61DF9E1350C4}" type="slidenum">
              <a:rPr lang="en-US"/>
              <a:pPr/>
              <a:t>25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BCE2824A-EE56-4767-9CDA-62A3F1738F24}" type="datetime1">
              <a:rPr lang="en-US" smtClean="0"/>
              <a:t>7/24/2014</a:t>
            </a:fld>
            <a:endParaRPr lang="en-US"/>
          </a:p>
        </p:txBody>
      </p:sp>
      <p:sp>
        <p:nvSpPr>
          <p:cNvPr id="372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Multiplexers</a:t>
            </a:r>
          </a:p>
        </p:txBody>
      </p:sp>
      <p:sp>
        <p:nvSpPr>
          <p:cNvPr id="3727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752600"/>
            <a:ext cx="4724400" cy="46482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i="1">
                <a:solidFill>
                  <a:schemeClr val="bg2"/>
                </a:solidFill>
              </a:rPr>
              <a:t>Method 1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>
                <a:solidFill>
                  <a:schemeClr val="bg2"/>
                </a:solidFill>
              </a:rPr>
              <a:t>assign a = (select ? b : c);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00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i="1">
                <a:solidFill>
                  <a:schemeClr val="bg2"/>
                </a:solidFill>
              </a:rPr>
              <a:t>Method 2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>
                <a:solidFill>
                  <a:schemeClr val="bg2"/>
                </a:solidFill>
              </a:rPr>
              <a:t>always@(select or b or c) begin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>
                <a:solidFill>
                  <a:schemeClr val="bg2"/>
                </a:solidFill>
              </a:rPr>
              <a:t>  if(select) a=b;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>
                <a:solidFill>
                  <a:schemeClr val="bg2"/>
                </a:solidFill>
              </a:rPr>
              <a:t>  else  a=c;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>
                <a:solidFill>
                  <a:schemeClr val="bg2"/>
                </a:solidFill>
              </a:rPr>
              <a:t>end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00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i="1">
                <a:solidFill>
                  <a:schemeClr val="bg2"/>
                </a:solidFill>
              </a:rPr>
              <a:t>Method 2b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>
                <a:solidFill>
                  <a:schemeClr val="bg2"/>
                </a:solidFill>
              </a:rPr>
              <a:t>case(select)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>
                <a:solidFill>
                  <a:schemeClr val="bg2"/>
                </a:solidFill>
              </a:rPr>
              <a:t>  1’b1: a=b;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>
                <a:solidFill>
                  <a:schemeClr val="bg2"/>
                </a:solidFill>
              </a:rPr>
              <a:t>  1’b0: a=c;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>
                <a:solidFill>
                  <a:schemeClr val="bg2"/>
                </a:solidFill>
              </a:rPr>
              <a:t>endcase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000"/>
          </a:p>
        </p:txBody>
      </p:sp>
      <p:graphicFrame>
        <p:nvGraphicFramePr>
          <p:cNvPr id="372740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5105400" y="2286000"/>
          <a:ext cx="2709863" cy="3505200"/>
        </p:xfrm>
        <a:graphic>
          <a:graphicData uri="http://schemas.openxmlformats.org/presentationml/2006/ole">
            <p:oleObj spid="_x0000_s372740" name="Visio" r:id="rId3" imgW="1737360" imgH="2246376" progId="Visio.Drawing.6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72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372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372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" dur="indefinite"/>
                                        <p:tgtEl>
                                          <p:spTgt spid="372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372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" dur="indefinite"/>
                                        <p:tgtEl>
                                          <p:spTgt spid="372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372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6" dur="indefinite"/>
                                        <p:tgtEl>
                                          <p:spTgt spid="372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3727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9" dur="indefinite"/>
                                        <p:tgtEl>
                                          <p:spTgt spid="3727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3727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2" dur="indefinite"/>
                                        <p:tgtEl>
                                          <p:spTgt spid="3727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" dur="indefinite"/>
                                        <p:tgtEl>
                                          <p:spTgt spid="3727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5" dur="indefinite"/>
                                        <p:tgtEl>
                                          <p:spTgt spid="3727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7" dur="indefinite"/>
                                        <p:tgtEl>
                                          <p:spTgt spid="3727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8" dur="indefinite"/>
                                        <p:tgtEl>
                                          <p:spTgt spid="3727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0" dur="indefinite"/>
                                        <p:tgtEl>
                                          <p:spTgt spid="3727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1" dur="indefinite"/>
                                        <p:tgtEl>
                                          <p:spTgt spid="3727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3" dur="indefinite"/>
                                        <p:tgtEl>
                                          <p:spTgt spid="3727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4" dur="indefinite"/>
                                        <p:tgtEl>
                                          <p:spTgt spid="3727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6" dur="indefinite"/>
                                        <p:tgtEl>
                                          <p:spTgt spid="3727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7" dur="indefinite"/>
                                        <p:tgtEl>
                                          <p:spTgt spid="3727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9" dur="indefinite"/>
                                        <p:tgtEl>
                                          <p:spTgt spid="37273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0" dur="indefinite"/>
                                        <p:tgtEl>
                                          <p:spTgt spid="37273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mph" presetSubtype="0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44" dur="indefinite"/>
                                        <p:tgtEl>
                                          <p:spTgt spid="372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.0"/>
                                      </p:to>
                                    </p:set>
                                    <p:animEffect filter="image" prLst="opacity: 1.0">
                                      <p:cBhvr rctx="IE">
                                        <p:cTn id="45" dur="indefinite"/>
                                        <p:tgtEl>
                                          <p:spTgt spid="372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mph" presetSubtype="0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47" dur="indefinite"/>
                                        <p:tgtEl>
                                          <p:spTgt spid="372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.0"/>
                                      </p:to>
                                    </p:set>
                                    <p:animEffect filter="image" prLst="opacity: 1.0">
                                      <p:cBhvr rctx="IE">
                                        <p:cTn id="48" dur="indefinite"/>
                                        <p:tgtEl>
                                          <p:spTgt spid="372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mph" presetSubtype="0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52" dur="indefinite"/>
                                        <p:tgtEl>
                                          <p:spTgt spid="372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.0"/>
                                      </p:to>
                                    </p:set>
                                    <p:animEffect filter="image" prLst="opacity: 1.0">
                                      <p:cBhvr rctx="IE">
                                        <p:cTn id="53" dur="indefinite"/>
                                        <p:tgtEl>
                                          <p:spTgt spid="372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mph" presetSubtype="0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55" dur="indefinite"/>
                                        <p:tgtEl>
                                          <p:spTgt spid="372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.0"/>
                                      </p:to>
                                    </p:set>
                                    <p:animEffect filter="image" prLst="opacity: 1.0">
                                      <p:cBhvr rctx="IE">
                                        <p:cTn id="56" dur="indefinite"/>
                                        <p:tgtEl>
                                          <p:spTgt spid="372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mph" presetSubtype="0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58" dur="indefinite"/>
                                        <p:tgtEl>
                                          <p:spTgt spid="3727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.0"/>
                                      </p:to>
                                    </p:set>
                                    <p:animEffect filter="image" prLst="opacity: 1.0">
                                      <p:cBhvr rctx="IE">
                                        <p:cTn id="59" dur="indefinite"/>
                                        <p:tgtEl>
                                          <p:spTgt spid="3727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mph" presetSubtype="0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61" dur="indefinite"/>
                                        <p:tgtEl>
                                          <p:spTgt spid="3727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.0"/>
                                      </p:to>
                                    </p:set>
                                    <p:animEffect filter="image" prLst="opacity: 1.0">
                                      <p:cBhvr rctx="IE">
                                        <p:cTn id="62" dur="indefinite"/>
                                        <p:tgtEl>
                                          <p:spTgt spid="3727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9" presetClass="emph" presetSubtype="0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64" dur="indefinite"/>
                                        <p:tgtEl>
                                          <p:spTgt spid="3727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.0"/>
                                      </p:to>
                                    </p:set>
                                    <p:animEffect filter="image" prLst="opacity: 1.0">
                                      <p:cBhvr rctx="IE">
                                        <p:cTn id="65" dur="indefinite"/>
                                        <p:tgtEl>
                                          <p:spTgt spid="3727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mph" presetSubtype="0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69" dur="indefinite"/>
                                        <p:tgtEl>
                                          <p:spTgt spid="3727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.0"/>
                                      </p:to>
                                    </p:set>
                                    <p:animEffect filter="image" prLst="opacity: 1.0">
                                      <p:cBhvr rctx="IE">
                                        <p:cTn id="70" dur="indefinite"/>
                                        <p:tgtEl>
                                          <p:spTgt spid="3727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9" presetClass="emph" presetSubtype="0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72" dur="indefinite"/>
                                        <p:tgtEl>
                                          <p:spTgt spid="3727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.0"/>
                                      </p:to>
                                    </p:set>
                                    <p:animEffect filter="image" prLst="opacity: 1.0">
                                      <p:cBhvr rctx="IE">
                                        <p:cTn id="73" dur="indefinite"/>
                                        <p:tgtEl>
                                          <p:spTgt spid="3727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9" presetClass="emph" presetSubtype="0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75" dur="indefinite"/>
                                        <p:tgtEl>
                                          <p:spTgt spid="3727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.0"/>
                                      </p:to>
                                    </p:set>
                                    <p:animEffect filter="image" prLst="opacity: 1.0">
                                      <p:cBhvr rctx="IE">
                                        <p:cTn id="76" dur="indefinite"/>
                                        <p:tgtEl>
                                          <p:spTgt spid="3727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9" presetClass="emph" presetSubtype="0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78" dur="indefinite"/>
                                        <p:tgtEl>
                                          <p:spTgt spid="3727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.0"/>
                                      </p:to>
                                    </p:set>
                                    <p:animEffect filter="image" prLst="opacity: 1.0">
                                      <p:cBhvr rctx="IE">
                                        <p:cTn id="79" dur="indefinite"/>
                                        <p:tgtEl>
                                          <p:spTgt spid="3727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9" presetClass="emph" presetSubtype="0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81" dur="indefinite"/>
                                        <p:tgtEl>
                                          <p:spTgt spid="37273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.0"/>
                                      </p:to>
                                    </p:set>
                                    <p:animEffect filter="image" prLst="opacity: 1.0">
                                      <p:cBhvr rctx="IE">
                                        <p:cTn id="82" dur="indefinite"/>
                                        <p:tgtEl>
                                          <p:spTgt spid="37273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2739" grpId="0" uiExpand="1" build="allAtOnce"/>
      <p:bldP spid="372739" grpId="1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G.Ravi Kishore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9BE4FDF-DB89-4E3F-9262-D4E80AB48005}" type="slidenum">
              <a:rPr lang="en-US"/>
              <a:pPr/>
              <a:t>26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DD20326-BFE0-4896-AD62-77E08DC009D9}" type="datetime1">
              <a:rPr lang="en-US" smtClean="0"/>
              <a:t>7/24/2014</a:t>
            </a:fld>
            <a:endParaRPr lang="en-US"/>
          </a:p>
        </p:txBody>
      </p:sp>
      <p:sp>
        <p:nvSpPr>
          <p:cNvPr id="374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Counters</a:t>
            </a:r>
          </a:p>
        </p:txBody>
      </p:sp>
      <p:sp>
        <p:nvSpPr>
          <p:cNvPr id="374788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>
                <a:solidFill>
                  <a:schemeClr val="bg2"/>
                </a:solidFill>
              </a:rPr>
              <a:t>reg [7:0] count;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>
                <a:solidFill>
                  <a:schemeClr val="bg2"/>
                </a:solidFill>
              </a:rPr>
              <a:t>wire enable;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>
                <a:solidFill>
                  <a:schemeClr val="bg2"/>
                </a:solidFill>
              </a:rPr>
              <a:t>always@(posedge clk or negedge rst)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>
                <a:solidFill>
                  <a:schemeClr val="bg2"/>
                </a:solidFill>
              </a:rPr>
              <a:t>begin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>
                <a:solidFill>
                  <a:schemeClr val="bg2"/>
                </a:solidFill>
              </a:rPr>
              <a:t>  if (rst) count&lt;=0;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>
                <a:solidFill>
                  <a:schemeClr val="bg2"/>
                </a:solidFill>
              </a:rPr>
              <a:t>  else if (enable)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>
                <a:solidFill>
                  <a:schemeClr val="bg2"/>
                </a:solidFill>
              </a:rPr>
              <a:t>	count&lt;=count+1;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>
                <a:solidFill>
                  <a:schemeClr val="bg2"/>
                </a:solidFill>
              </a:rPr>
              <a:t>end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800"/>
          </a:p>
        </p:txBody>
      </p:sp>
      <p:graphicFrame>
        <p:nvGraphicFramePr>
          <p:cNvPr id="374789" name="Object 5"/>
          <p:cNvGraphicFramePr>
            <a:graphicFrameLocks noChangeAspect="1"/>
          </p:cNvGraphicFramePr>
          <p:nvPr>
            <p:ph sz="half" idx="2"/>
          </p:nvPr>
        </p:nvGraphicFramePr>
        <p:xfrm>
          <a:off x="4729163" y="2185988"/>
          <a:ext cx="3875087" cy="3475037"/>
        </p:xfrm>
        <a:graphic>
          <a:graphicData uri="http://schemas.openxmlformats.org/presentationml/2006/ole">
            <p:oleObj spid="_x0000_s374789" name="Visio" r:id="rId3" imgW="2609088" imgH="2340483" progId="Visio.Drawing.6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8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Avoiding Unwanted Latches</a:t>
            </a:r>
          </a:p>
        </p:txBody>
      </p:sp>
      <p:sp>
        <p:nvSpPr>
          <p:cNvPr id="37888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000"/>
              <a:t>Latches are BAD</a:t>
            </a:r>
          </a:p>
        </p:txBody>
      </p:sp>
      <p:pic>
        <p:nvPicPr>
          <p:cNvPr id="378889" name="Picture 9" descr="MCj0361728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72400" y="609600"/>
            <a:ext cx="1066800" cy="8937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G.Ravi Kishore</a:t>
            </a:r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BD6838-8BAC-4987-AB30-AF83F9538AB0}" type="slidenum">
              <a:rPr lang="en-US"/>
              <a:pPr/>
              <a:t>28</a:t>
            </a:fld>
            <a:endParaRPr lang="en-US"/>
          </a:p>
        </p:txBody>
      </p:sp>
      <p:sp>
        <p:nvSpPr>
          <p:cNvPr id="8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E7835182-4874-436A-8EEE-3CE68067EDEA}" type="datetime1">
              <a:rPr lang="en-US" smtClean="0"/>
              <a:t>7/24/2014</a:t>
            </a:fld>
            <a:endParaRPr lang="en-US"/>
          </a:p>
        </p:txBody>
      </p:sp>
      <p:sp>
        <p:nvSpPr>
          <p:cNvPr id="376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Rule #1</a:t>
            </a:r>
          </a:p>
        </p:txBody>
      </p:sp>
      <p:sp>
        <p:nvSpPr>
          <p:cNvPr id="376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590800"/>
            <a:ext cx="8229600" cy="3962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600" b="1" u="sng"/>
              <a:t>Method1</a:t>
            </a:r>
            <a:r>
              <a:rPr lang="en-US" sz="1600" u="sng"/>
              <a:t>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/>
              <a:t>Set all outputs to some value at the start of the procedure.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/>
              <a:t>Later on different values can overwrite those values.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always @(...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begin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  x=0;y=0;z=0;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  </a:t>
            </a:r>
            <a:r>
              <a:rPr lang="en-US" sz="1600" b="1">
                <a:solidFill>
                  <a:schemeClr val="bg2"/>
                </a:solidFill>
              </a:rPr>
              <a:t>if</a:t>
            </a:r>
            <a:r>
              <a:rPr lang="en-US" sz="1600">
                <a:solidFill>
                  <a:schemeClr val="bg2"/>
                </a:solidFill>
              </a:rPr>
              <a:t> (a) x=2; </a:t>
            </a:r>
            <a:r>
              <a:rPr lang="en-US" sz="1600" b="1">
                <a:solidFill>
                  <a:schemeClr val="bg2"/>
                </a:solidFill>
              </a:rPr>
              <a:t>elseif</a:t>
            </a:r>
            <a:r>
              <a:rPr lang="en-US" sz="1600">
                <a:solidFill>
                  <a:schemeClr val="bg2"/>
                </a:solidFill>
              </a:rPr>
              <a:t> (b) y=3; </a:t>
            </a:r>
            <a:r>
              <a:rPr lang="en-US" sz="1600" b="1">
                <a:solidFill>
                  <a:schemeClr val="bg2"/>
                </a:solidFill>
              </a:rPr>
              <a:t>else</a:t>
            </a:r>
            <a:r>
              <a:rPr lang="en-US" sz="1600">
                <a:solidFill>
                  <a:schemeClr val="bg2"/>
                </a:solidFill>
              </a:rPr>
              <a:t> z=4;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End</a:t>
            </a:r>
          </a:p>
          <a:p>
            <a:pPr>
              <a:lnSpc>
                <a:spcPct val="80000"/>
              </a:lnSpc>
            </a:pPr>
            <a:r>
              <a:rPr lang="en-US" sz="1600" b="1" u="sng"/>
              <a:t>Method2</a:t>
            </a:r>
            <a:r>
              <a:rPr lang="en-US" sz="1600" u="sng"/>
              <a:t>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/>
              <a:t>Be sure every branch of every if and case generate every output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always @(...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begin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  </a:t>
            </a:r>
            <a:r>
              <a:rPr lang="en-US" sz="1600" b="1">
                <a:solidFill>
                  <a:schemeClr val="bg2"/>
                </a:solidFill>
              </a:rPr>
              <a:t>if</a:t>
            </a:r>
            <a:r>
              <a:rPr lang="en-US" sz="1600">
                <a:solidFill>
                  <a:schemeClr val="bg2"/>
                </a:solidFill>
              </a:rPr>
              <a:t> (a) begin        x=2; y=0; z=0; end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  </a:t>
            </a:r>
            <a:r>
              <a:rPr lang="en-US" sz="1600" b="1">
                <a:solidFill>
                  <a:schemeClr val="bg2"/>
                </a:solidFill>
              </a:rPr>
              <a:t>elseif</a:t>
            </a:r>
            <a:r>
              <a:rPr lang="en-US" sz="1600">
                <a:solidFill>
                  <a:schemeClr val="bg2"/>
                </a:solidFill>
              </a:rPr>
              <a:t> (b) begin x=0; y=3; z=0; end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  </a:t>
            </a:r>
            <a:r>
              <a:rPr lang="en-US" sz="1600" b="1">
                <a:solidFill>
                  <a:schemeClr val="bg2"/>
                </a:solidFill>
              </a:rPr>
              <a:t>else</a:t>
            </a:r>
            <a:r>
              <a:rPr lang="en-US" sz="1600">
                <a:solidFill>
                  <a:schemeClr val="bg2"/>
                </a:solidFill>
              </a:rPr>
              <a:t> begin        x=0; y=0; z=4; end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end</a:t>
            </a:r>
          </a:p>
        </p:txBody>
      </p:sp>
      <p:pic>
        <p:nvPicPr>
          <p:cNvPr id="376836" name="Picture 4" descr="MCPE03082_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752600"/>
            <a:ext cx="1454150" cy="657225"/>
          </a:xfrm>
          <a:prstGeom prst="rect">
            <a:avLst/>
          </a:prstGeom>
          <a:noFill/>
        </p:spPr>
      </p:pic>
      <p:sp>
        <p:nvSpPr>
          <p:cNvPr id="376837" name="Text Box 5"/>
          <p:cNvSpPr txBox="1">
            <a:spLocks noChangeArrowheads="1"/>
          </p:cNvSpPr>
          <p:nvPr/>
        </p:nvSpPr>
        <p:spPr bwMode="auto">
          <a:xfrm>
            <a:off x="2209800" y="1676400"/>
            <a:ext cx="5943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8000"/>
                </a:solidFill>
              </a:rPr>
              <a:t>If the procedure has several paths, every path must evaluate all outputs </a:t>
            </a:r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G.Ravi Kishore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00C1C3-AD6E-4C1B-A45C-5C8DA099A880}" type="slidenum">
              <a:rPr lang="en-US"/>
              <a:pPr/>
              <a:t>29</a:t>
            </a:fld>
            <a:endParaRPr lang="en-US"/>
          </a:p>
        </p:txBody>
      </p:sp>
      <p:sp>
        <p:nvSpPr>
          <p:cNvPr id="9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BC4691B9-0112-4958-B069-2A576B460929}" type="datetime1">
              <a:rPr lang="en-US" smtClean="0"/>
              <a:t>7/24/2014</a:t>
            </a:fld>
            <a:endParaRPr lang="en-US"/>
          </a:p>
        </p:txBody>
      </p:sp>
      <p:sp>
        <p:nvSpPr>
          <p:cNvPr id="380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Rule #2</a:t>
            </a:r>
          </a:p>
        </p:txBody>
      </p:sp>
      <p:sp>
        <p:nvSpPr>
          <p:cNvPr id="3809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667000"/>
            <a:ext cx="8153400" cy="3810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600" b="1" u="sng"/>
              <a:t>Right-hand side variables: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/>
              <a:t>Except variables both calculated and used in the procedure.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always @(</a:t>
            </a:r>
            <a:r>
              <a:rPr lang="en-US" sz="1600" b="1">
                <a:solidFill>
                  <a:schemeClr val="bg2"/>
                </a:solidFill>
              </a:rPr>
              <a:t>a</a:t>
            </a:r>
            <a:r>
              <a:rPr lang="en-US" sz="1600">
                <a:solidFill>
                  <a:schemeClr val="bg2"/>
                </a:solidFill>
              </a:rPr>
              <a:t> or </a:t>
            </a:r>
            <a:r>
              <a:rPr lang="en-US" sz="1600" b="1">
                <a:solidFill>
                  <a:schemeClr val="bg2"/>
                </a:solidFill>
              </a:rPr>
              <a:t>b</a:t>
            </a:r>
            <a:r>
              <a:rPr lang="en-US" sz="1600">
                <a:solidFill>
                  <a:schemeClr val="bg2"/>
                </a:solidFill>
              </a:rPr>
              <a:t> or</a:t>
            </a:r>
            <a:r>
              <a:rPr lang="en-US" sz="1600" b="1">
                <a:solidFill>
                  <a:schemeClr val="bg2"/>
                </a:solidFill>
              </a:rPr>
              <a:t> c</a:t>
            </a:r>
            <a:r>
              <a:rPr lang="en-US" sz="1600">
                <a:solidFill>
                  <a:schemeClr val="bg2"/>
                </a:solidFill>
              </a:rPr>
              <a:t> or </a:t>
            </a:r>
            <a:r>
              <a:rPr lang="en-US" sz="1600" b="1">
                <a:solidFill>
                  <a:schemeClr val="bg2"/>
                </a:solidFill>
              </a:rPr>
              <a:t>x or y</a:t>
            </a:r>
            <a:r>
              <a:rPr lang="en-US" sz="1600">
                <a:solidFill>
                  <a:schemeClr val="bg2"/>
                </a:solidFill>
              </a:rPr>
              <a:t>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  begin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    x=</a:t>
            </a:r>
            <a:r>
              <a:rPr lang="en-US" sz="1600" b="1">
                <a:solidFill>
                  <a:schemeClr val="bg2"/>
                </a:solidFill>
              </a:rPr>
              <a:t>a</a:t>
            </a:r>
            <a:r>
              <a:rPr lang="en-US" sz="1600">
                <a:solidFill>
                  <a:schemeClr val="bg2"/>
                </a:solidFill>
              </a:rPr>
              <a:t>; y=</a:t>
            </a:r>
            <a:r>
              <a:rPr lang="en-US" sz="1600" b="1">
                <a:solidFill>
                  <a:schemeClr val="bg2"/>
                </a:solidFill>
              </a:rPr>
              <a:t>b</a:t>
            </a:r>
            <a:r>
              <a:rPr lang="en-US" sz="1600">
                <a:solidFill>
                  <a:schemeClr val="bg2"/>
                </a:solidFill>
              </a:rPr>
              <a:t>; z=</a:t>
            </a:r>
            <a:r>
              <a:rPr lang="en-US" sz="1600" b="1">
                <a:solidFill>
                  <a:schemeClr val="bg2"/>
                </a:solidFill>
              </a:rPr>
              <a:t>c</a:t>
            </a:r>
            <a:r>
              <a:rPr lang="en-US" sz="1600">
                <a:solidFill>
                  <a:schemeClr val="bg2"/>
                </a:solidFill>
              </a:rPr>
              <a:t>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    w=x+y;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  end</a:t>
            </a:r>
          </a:p>
          <a:p>
            <a:pPr>
              <a:lnSpc>
                <a:spcPct val="80000"/>
              </a:lnSpc>
            </a:pPr>
            <a:r>
              <a:rPr lang="en-US" sz="1600" b="1" u="sng"/>
              <a:t>Branch controlling variables</a:t>
            </a:r>
            <a:r>
              <a:rPr lang="en-US" sz="1600" u="sng"/>
              <a:t>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/>
              <a:t>Be sure every branch of every if and case generate every output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always @(</a:t>
            </a:r>
            <a:r>
              <a:rPr lang="en-US" sz="1600" b="1">
                <a:solidFill>
                  <a:schemeClr val="bg2"/>
                </a:solidFill>
              </a:rPr>
              <a:t>a</a:t>
            </a:r>
            <a:r>
              <a:rPr lang="en-US" sz="1600">
                <a:solidFill>
                  <a:schemeClr val="bg2"/>
                </a:solidFill>
              </a:rPr>
              <a:t> or </a:t>
            </a:r>
            <a:r>
              <a:rPr lang="en-US" sz="1600" b="1">
                <a:solidFill>
                  <a:schemeClr val="bg2"/>
                </a:solidFill>
              </a:rPr>
              <a:t>b</a:t>
            </a:r>
            <a:r>
              <a:rPr lang="en-US" sz="1600">
                <a:solidFill>
                  <a:schemeClr val="bg2"/>
                </a:solidFill>
              </a:rPr>
              <a:t>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begin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  if (</a:t>
            </a:r>
            <a:r>
              <a:rPr lang="en-US" sz="1600" b="1">
                <a:solidFill>
                  <a:schemeClr val="bg2"/>
                </a:solidFill>
              </a:rPr>
              <a:t>a</a:t>
            </a:r>
            <a:r>
              <a:rPr lang="en-US" sz="1600">
                <a:solidFill>
                  <a:schemeClr val="bg2"/>
                </a:solidFill>
              </a:rPr>
              <a:t>)        begin     x=2; y=0; z=0; end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  elseif (</a:t>
            </a:r>
            <a:r>
              <a:rPr lang="en-US" sz="1600" b="1">
                <a:solidFill>
                  <a:schemeClr val="bg2"/>
                </a:solidFill>
              </a:rPr>
              <a:t>b</a:t>
            </a:r>
            <a:r>
              <a:rPr lang="en-US" sz="1600">
                <a:solidFill>
                  <a:schemeClr val="bg2"/>
                </a:solidFill>
              </a:rPr>
              <a:t>) begin     x=0; y=3; z=0; end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  else         begin    x=0; y=0; z=4; end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end</a:t>
            </a:r>
          </a:p>
        </p:txBody>
      </p:sp>
      <p:pic>
        <p:nvPicPr>
          <p:cNvPr id="380932" name="Picture 4" descr="MCPE03082_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1752600"/>
            <a:ext cx="1454150" cy="657225"/>
          </a:xfrm>
          <a:prstGeom prst="rect">
            <a:avLst/>
          </a:prstGeom>
          <a:noFill/>
        </p:spPr>
      </p:pic>
      <p:sp>
        <p:nvSpPr>
          <p:cNvPr id="380933" name="Text Box 5"/>
          <p:cNvSpPr txBox="1">
            <a:spLocks noChangeArrowheads="1"/>
          </p:cNvSpPr>
          <p:nvPr/>
        </p:nvSpPr>
        <p:spPr bwMode="auto">
          <a:xfrm>
            <a:off x="2209800" y="1676400"/>
            <a:ext cx="5943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8000"/>
                </a:solidFill>
              </a:rPr>
              <a:t>All inputs used in the procedure must appear in the trigger list</a:t>
            </a:r>
            <a:endParaRPr lang="en-US" b="1"/>
          </a:p>
        </p:txBody>
      </p:sp>
      <p:graphicFrame>
        <p:nvGraphicFramePr>
          <p:cNvPr id="380941" name="Object 13"/>
          <p:cNvGraphicFramePr>
            <a:graphicFrameLocks noChangeAspect="1"/>
          </p:cNvGraphicFramePr>
          <p:nvPr>
            <p:ph sz="half" idx="2"/>
          </p:nvPr>
        </p:nvGraphicFramePr>
        <p:xfrm>
          <a:off x="2438400" y="3200400"/>
          <a:ext cx="822325" cy="244475"/>
        </p:xfrm>
        <a:graphic>
          <a:graphicData uri="http://schemas.openxmlformats.org/presentationml/2006/ole">
            <p:oleObj spid="_x0000_s380941" name="Visio" r:id="rId4" imgW="517398" imgH="154305" progId="Visio.Drawing.6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80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0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80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80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80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80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80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80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80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809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80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80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80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80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80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80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80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80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80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80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80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80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80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80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80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80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80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809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809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809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809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809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809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809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809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809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809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809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809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8093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8093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8093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8093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8093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8093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8093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8093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8093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Verilog Objective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400"/>
              <a:t>. Verilog and HDL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400"/>
              <a:t>.Structural-level modeling and simulation</a:t>
            </a:r>
          </a:p>
          <a:p>
            <a:pPr>
              <a:lnSpc>
                <a:spcPct val="90000"/>
              </a:lnSpc>
            </a:pPr>
            <a:r>
              <a:rPr lang="en-US" altLang="zh-CN" sz="2400"/>
              <a:t>Behavioral modeling and simulation</a:t>
            </a:r>
          </a:p>
          <a:p>
            <a:pPr>
              <a:lnSpc>
                <a:spcPct val="90000"/>
              </a:lnSpc>
            </a:pPr>
            <a:r>
              <a:rPr lang="en-US" altLang="zh-CN" sz="2400"/>
              <a:t>Timing specification</a:t>
            </a:r>
          </a:p>
          <a:p>
            <a:pPr>
              <a:lnSpc>
                <a:spcPct val="90000"/>
              </a:lnSpc>
            </a:pPr>
            <a:r>
              <a:rPr lang="en-US" altLang="zh-CN" sz="2400"/>
              <a:t>Stimulus and control specification</a:t>
            </a:r>
          </a:p>
          <a:p>
            <a:pPr>
              <a:lnSpc>
                <a:spcPct val="90000"/>
              </a:lnSpc>
            </a:pPr>
            <a:r>
              <a:rPr lang="en-US" altLang="zh-CN" sz="2400"/>
              <a:t>Response generation and verification</a:t>
            </a:r>
          </a:p>
          <a:p>
            <a:pPr>
              <a:lnSpc>
                <a:spcPct val="90000"/>
              </a:lnSpc>
            </a:pPr>
            <a:r>
              <a:rPr lang="en-US" altLang="zh-CN" sz="2400"/>
              <a:t>Interactive debugging</a:t>
            </a:r>
          </a:p>
          <a:p>
            <a:pPr>
              <a:lnSpc>
                <a:spcPct val="90000"/>
              </a:lnSpc>
            </a:pPr>
            <a:r>
              <a:rPr lang="en-US" altLang="zh-CN" sz="2400"/>
              <a:t>Achieving optimal performance issues</a:t>
            </a:r>
          </a:p>
          <a:p>
            <a:pPr>
              <a:lnSpc>
                <a:spcPct val="90000"/>
              </a:lnSpc>
            </a:pPr>
            <a:r>
              <a:rPr lang="en-US" altLang="zh-CN" sz="2400"/>
              <a:t>Verilog environment</a:t>
            </a:r>
          </a:p>
          <a:p>
            <a:pPr>
              <a:lnSpc>
                <a:spcPct val="90000"/>
              </a:lnSpc>
            </a:pPr>
            <a:endParaRPr lang="en-US" altLang="zh-CN" sz="2400"/>
          </a:p>
          <a:p>
            <a:endParaRPr lang="en-US" sz="28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F6E2186F-E255-472B-82A6-B0B30A5A228D}" type="datetime1">
              <a:rPr lang="en-US" smtClean="0"/>
              <a:t>7/24/2014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B9427CB-0311-4439-BD86-F92FF8CBF083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G.Ravi Kishore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G.Ravi Kishore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9B813F3-33F8-495F-AF0C-5046DE9B0C12}" type="slidenum">
              <a:rPr lang="en-US"/>
              <a:pPr/>
              <a:t>30</a:t>
            </a:fld>
            <a:endParaRPr lang="en-US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1D5B2951-0921-4020-82EC-A4BC444C25A9}" type="datetime1">
              <a:rPr lang="en-US" smtClean="0"/>
              <a:t>7/24/2014</a:t>
            </a:fld>
            <a:endParaRPr lang="en-US"/>
          </a:p>
        </p:txBody>
      </p:sp>
      <p:sp>
        <p:nvSpPr>
          <p:cNvPr id="386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Rule #3</a:t>
            </a:r>
          </a:p>
        </p:txBody>
      </p:sp>
      <p:sp>
        <p:nvSpPr>
          <p:cNvPr id="3860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667000"/>
            <a:ext cx="8153400" cy="3810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/>
              <a:t>End all case statements with the default case whether you need it or not.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>
                <a:solidFill>
                  <a:schemeClr val="bg2"/>
                </a:solidFill>
              </a:rPr>
              <a:t>case(state)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>
                <a:solidFill>
                  <a:schemeClr val="bg2"/>
                </a:solidFill>
              </a:rPr>
              <a:t>  ...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>
                <a:solidFill>
                  <a:schemeClr val="bg2"/>
                </a:solidFill>
              </a:rPr>
              <a:t>  </a:t>
            </a:r>
            <a:r>
              <a:rPr lang="en-US" sz="2400" b="1">
                <a:solidFill>
                  <a:schemeClr val="bg2"/>
                </a:solidFill>
              </a:rPr>
              <a:t>default: next_state = reset;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>
                <a:solidFill>
                  <a:schemeClr val="bg2"/>
                </a:solidFill>
              </a:rPr>
              <a:t>endcase</a:t>
            </a:r>
          </a:p>
          <a:p>
            <a:pPr>
              <a:lnSpc>
                <a:spcPct val="80000"/>
              </a:lnSpc>
            </a:pPr>
            <a:r>
              <a:rPr lang="en-US" sz="2400"/>
              <a:t>Do not forget the self loops in your state graph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>
                <a:solidFill>
                  <a:schemeClr val="bg2"/>
                </a:solidFill>
              </a:rPr>
              <a:t>if(a|b&amp;c) next_state=S1;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>
                <a:solidFill>
                  <a:schemeClr val="bg2"/>
                </a:solidFill>
              </a:rPr>
              <a:t>elseif(c&amp;d) next_state=S2;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>
                <a:solidFill>
                  <a:schemeClr val="bg2"/>
                </a:solidFill>
              </a:rPr>
              <a:t>else next_state=reset;</a:t>
            </a:r>
          </a:p>
        </p:txBody>
      </p:sp>
      <p:pic>
        <p:nvPicPr>
          <p:cNvPr id="386052" name="Picture 4" descr="MCPE03082_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752600"/>
            <a:ext cx="1454150" cy="657225"/>
          </a:xfrm>
          <a:prstGeom prst="rect">
            <a:avLst/>
          </a:prstGeom>
          <a:noFill/>
        </p:spPr>
      </p:pic>
      <p:sp>
        <p:nvSpPr>
          <p:cNvPr id="386053" name="Text Box 5"/>
          <p:cNvSpPr txBox="1">
            <a:spLocks noChangeArrowheads="1"/>
          </p:cNvSpPr>
          <p:nvPr/>
        </p:nvSpPr>
        <p:spPr bwMode="auto">
          <a:xfrm>
            <a:off x="2209800" y="1676400"/>
            <a:ext cx="5943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8000"/>
                </a:solidFill>
              </a:rPr>
              <a:t>All possible inputs used control statements must be covered</a:t>
            </a:r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86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86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86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86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86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86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386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386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386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86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86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86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386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386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386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500"/>
                                        <p:tgtEl>
                                          <p:spTgt spid="386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500"/>
                                        <p:tgtEl>
                                          <p:spTgt spid="386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500"/>
                                        <p:tgtEl>
                                          <p:spTgt spid="386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386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386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386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386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386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386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386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386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386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Finite State Machines</a:t>
            </a:r>
          </a:p>
        </p:txBody>
      </p:sp>
      <p:sp>
        <p:nvSpPr>
          <p:cNvPr id="387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sz="3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G.Ravi Kishore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388192-3DCD-42CD-A9D8-125ADE5DB14B}" type="slidenum">
              <a:rPr lang="en-US"/>
              <a:pPr/>
              <a:t>32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B697864D-B063-4E4C-8E20-5A292DBB644E}" type="datetime1">
              <a:rPr lang="en-US" smtClean="0"/>
              <a:t>7/24/2014</a:t>
            </a:fld>
            <a:endParaRPr lang="en-US"/>
          </a:p>
        </p:txBody>
      </p:sp>
      <p:sp>
        <p:nvSpPr>
          <p:cNvPr id="379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Standard Form for a Verilog FSM</a:t>
            </a:r>
          </a:p>
        </p:txBody>
      </p:sp>
      <p:sp>
        <p:nvSpPr>
          <p:cNvPr id="379908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1200"/>
            <a:ext cx="4038600" cy="44196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800">
                <a:solidFill>
                  <a:schemeClr val="bg2"/>
                </a:solidFill>
              </a:rPr>
              <a:t>// </a:t>
            </a:r>
            <a:r>
              <a:rPr lang="en-US" sz="1800">
                <a:solidFill>
                  <a:srgbClr val="008000"/>
                </a:solidFill>
              </a:rPr>
              <a:t>state flip-flops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800">
                <a:solidFill>
                  <a:schemeClr val="bg2"/>
                </a:solidFill>
              </a:rPr>
              <a:t>reg [2:0] state, nxt_st;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800">
                <a:solidFill>
                  <a:schemeClr val="bg2"/>
                </a:solidFill>
              </a:rPr>
              <a:t>// </a:t>
            </a:r>
            <a:r>
              <a:rPr lang="en-US" sz="1800">
                <a:solidFill>
                  <a:srgbClr val="008000"/>
                </a:solidFill>
              </a:rPr>
              <a:t>state definitions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800">
                <a:solidFill>
                  <a:schemeClr val="bg2"/>
                </a:solidFill>
              </a:rPr>
              <a:t>parameter reset=0,S1=1,S2=2,S3=3,..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1800">
              <a:solidFill>
                <a:schemeClr val="bg2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>
                <a:solidFill>
                  <a:schemeClr val="bg2"/>
                </a:solidFill>
              </a:rPr>
              <a:t>// </a:t>
            </a:r>
            <a:r>
              <a:rPr lang="en-US" sz="2000">
                <a:solidFill>
                  <a:srgbClr val="008000"/>
                </a:solidFill>
              </a:rPr>
              <a:t>NEXT STATE CALCULATIONS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>
                <a:solidFill>
                  <a:schemeClr val="bg2"/>
                </a:solidFill>
              </a:rPr>
              <a:t>always@(state or </a:t>
            </a:r>
            <a:r>
              <a:rPr lang="en-US" sz="2000" i="1">
                <a:solidFill>
                  <a:schemeClr val="bg2"/>
                </a:solidFill>
              </a:rPr>
              <a:t>inputs</a:t>
            </a:r>
            <a:r>
              <a:rPr lang="en-US" sz="2000">
                <a:solidFill>
                  <a:schemeClr val="bg2"/>
                </a:solidFill>
              </a:rPr>
              <a:t> or ...)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>
                <a:solidFill>
                  <a:schemeClr val="bg2"/>
                </a:solidFill>
              </a:rPr>
              <a:t>begin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>
                <a:solidFill>
                  <a:schemeClr val="bg2"/>
                </a:solidFill>
              </a:rPr>
              <a:t>   …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>
                <a:solidFill>
                  <a:schemeClr val="bg2"/>
                </a:solidFill>
              </a:rPr>
              <a:t>   next_state= ...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>
                <a:solidFill>
                  <a:schemeClr val="bg2"/>
                </a:solidFill>
              </a:rPr>
              <a:t>   …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>
                <a:solidFill>
                  <a:schemeClr val="bg2"/>
                </a:solidFill>
              </a:rPr>
              <a:t>end</a:t>
            </a:r>
          </a:p>
        </p:txBody>
      </p:sp>
      <p:sp>
        <p:nvSpPr>
          <p:cNvPr id="379909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981200"/>
            <a:ext cx="4038600" cy="4267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>
                <a:solidFill>
                  <a:schemeClr val="bg2"/>
                </a:solidFill>
              </a:rPr>
              <a:t>// </a:t>
            </a:r>
            <a:r>
              <a:rPr lang="en-US" sz="2000">
                <a:solidFill>
                  <a:srgbClr val="008000"/>
                </a:solidFill>
              </a:rPr>
              <a:t>REGISTER DEFINITION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>
                <a:solidFill>
                  <a:schemeClr val="bg2"/>
                </a:solidFill>
              </a:rPr>
              <a:t>always@(posedge clk)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>
                <a:solidFill>
                  <a:schemeClr val="bg2"/>
                </a:solidFill>
              </a:rPr>
              <a:t>begin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>
                <a:solidFill>
                  <a:schemeClr val="bg2"/>
                </a:solidFill>
              </a:rPr>
              <a:t>  state&lt;=next_state;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>
                <a:solidFill>
                  <a:schemeClr val="bg2"/>
                </a:solidFill>
              </a:rPr>
              <a:t>end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000">
              <a:solidFill>
                <a:schemeClr val="bg2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>
                <a:solidFill>
                  <a:schemeClr val="bg2"/>
                </a:solidFill>
              </a:rPr>
              <a:t>// </a:t>
            </a:r>
            <a:r>
              <a:rPr lang="en-US" sz="2000">
                <a:solidFill>
                  <a:srgbClr val="008000"/>
                </a:solidFill>
              </a:rPr>
              <a:t>OUTPUT CALCULATIONS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>
                <a:solidFill>
                  <a:schemeClr val="bg2"/>
                </a:solidFill>
              </a:rPr>
              <a:t>output= f(state, inputs)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799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3799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3799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3799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3799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3799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799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3799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3799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37990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37990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3799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3799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/>
                                        <p:tgtEl>
                                          <p:spTgt spid="3799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500"/>
                                        <p:tgtEl>
                                          <p:spTgt spid="3799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6" dur="500"/>
                                        <p:tgtEl>
                                          <p:spTgt spid="3799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500"/>
                                        <p:tgtEl>
                                          <p:spTgt spid="3799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4" dur="500"/>
                                        <p:tgtEl>
                                          <p:spTgt spid="3799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908" grpId="0" uiExpand="1" build="p"/>
      <p:bldP spid="379909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G.Ravi Kishore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423A235-2EEF-48D3-AC1F-167076023D1E}" type="slidenum">
              <a:rPr lang="en-US"/>
              <a:pPr/>
              <a:t>33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39AA713A-C2BC-4519-9724-18086E9E583E}" type="datetime1">
              <a:rPr lang="en-US" smtClean="0"/>
              <a:t>7/24/2014</a:t>
            </a:fld>
            <a:endParaRPr lang="en-US"/>
          </a:p>
        </p:txBody>
      </p:sp>
      <p:sp>
        <p:nvSpPr>
          <p:cNvPr id="390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390148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752600"/>
            <a:ext cx="4038600" cy="47244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module myFSM (clk, x, z)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input clk, x; output z;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60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// state flip-flops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reg [2:0] state, nxt_st;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// state definition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parameter S0=0,S1=1,S2=2,S3=3,S7=7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60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// REGISTER DEFINITION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always @(posedge clk)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begin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  state&lt;=nxt_st;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end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60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// OUTPUTCALCULATIONS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assign z = (state==S7);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60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600">
              <a:solidFill>
                <a:schemeClr val="bg2"/>
              </a:solidFill>
            </a:endParaRPr>
          </a:p>
        </p:txBody>
      </p:sp>
      <p:sp>
        <p:nvSpPr>
          <p:cNvPr id="390149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828800"/>
            <a:ext cx="4038600" cy="46482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// NEXT STATE CALCULATIONS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always @(state or x)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begin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case (state)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  S0: if(x) nxt_st=S1;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         else nxt_st=S0;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  S1: if(x) nxt_st=S3;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         else nxt_st=S2;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  S2: if(x) nxt_st=S0;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         else nxt_st=S7;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  S3: if(x) nxt_st=S2;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         else nxt_st=S7;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  S7:  nxt_st=S0;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  default: nxt_st = S0;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endcase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end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60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solidFill>
                  <a:schemeClr val="bg2"/>
                </a:solidFill>
              </a:rPr>
              <a:t>endmodule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60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21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Test Benches</a:t>
            </a:r>
          </a:p>
        </p:txBody>
      </p:sp>
      <p:sp>
        <p:nvSpPr>
          <p:cNvPr id="39321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sz="3000"/>
          </a:p>
        </p:txBody>
      </p:sp>
      <p:pic>
        <p:nvPicPr>
          <p:cNvPr id="393221" name="Picture 5" descr="J028764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0" y="3886200"/>
            <a:ext cx="1957388" cy="2743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G.Ravi Kishore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F0F65F-E387-4616-9B93-8A4C7A0B020E}" type="slidenum">
              <a:rPr lang="en-US"/>
              <a:pPr/>
              <a:t>35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B52CBA4-F692-44AC-BDAF-29D4F74FFC1D}" type="datetime1">
              <a:rPr lang="en-US" smtClean="0"/>
              <a:t>7/24/2014</a:t>
            </a:fld>
            <a:endParaRPr lang="en-US"/>
          </a:p>
        </p:txBody>
      </p:sp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System tasks</a:t>
            </a:r>
          </a:p>
        </p:txBody>
      </p:sp>
      <p:sp>
        <p:nvSpPr>
          <p:cNvPr id="399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Used to generate input and output during simulation. Start with </a:t>
            </a:r>
            <a:r>
              <a:rPr lang="en-US" sz="2400" b="1"/>
              <a:t>$</a:t>
            </a:r>
            <a:r>
              <a:rPr lang="en-US" sz="2400"/>
              <a:t> sign.</a:t>
            </a:r>
          </a:p>
          <a:p>
            <a:pPr>
              <a:lnSpc>
                <a:spcPct val="90000"/>
              </a:lnSpc>
            </a:pPr>
            <a:r>
              <a:rPr lang="en-US" sz="2400"/>
              <a:t>Display Selected Variables: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>
                <a:solidFill>
                  <a:schemeClr val="bg2"/>
                </a:solidFill>
              </a:rPr>
              <a:t>$display</a:t>
            </a:r>
            <a:r>
              <a:rPr lang="en-US" sz="2000">
                <a:solidFill>
                  <a:schemeClr val="bg2"/>
                </a:solidFill>
              </a:rPr>
              <a:t> (“format_string”,par_1,par_2,...);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>
                <a:solidFill>
                  <a:schemeClr val="bg2"/>
                </a:solidFill>
              </a:rPr>
              <a:t>$monitor</a:t>
            </a:r>
            <a:r>
              <a:rPr lang="en-US" sz="2000">
                <a:solidFill>
                  <a:schemeClr val="bg2"/>
                </a:solidFill>
              </a:rPr>
              <a:t>(“format_string”,par_1,par_2,...);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Example: </a:t>
            </a:r>
            <a:r>
              <a:rPr lang="en-US" sz="2000">
                <a:solidFill>
                  <a:schemeClr val="bg2"/>
                </a:solidFill>
              </a:rPr>
              <a:t>$display(“Output z: %b”, z);</a:t>
            </a:r>
          </a:p>
          <a:p>
            <a:pPr>
              <a:lnSpc>
                <a:spcPct val="90000"/>
              </a:lnSpc>
            </a:pPr>
            <a:r>
              <a:rPr lang="en-US" sz="2400"/>
              <a:t>Writing to a File: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/>
              <a:t> </a:t>
            </a:r>
            <a:r>
              <a:rPr lang="en-US" sz="2000">
                <a:solidFill>
                  <a:schemeClr val="bg2"/>
                </a:solidFill>
              </a:rPr>
              <a:t>$fopen, $fdisplay, $fmonitor and $fwrite</a:t>
            </a:r>
          </a:p>
          <a:p>
            <a:pPr>
              <a:lnSpc>
                <a:spcPct val="90000"/>
              </a:lnSpc>
            </a:pPr>
            <a:r>
              <a:rPr lang="en-US" sz="2400"/>
              <a:t>Random number generator: </a:t>
            </a:r>
            <a:r>
              <a:rPr lang="en-US" sz="2000" b="1">
                <a:solidFill>
                  <a:schemeClr val="bg2"/>
                </a:solidFill>
              </a:rPr>
              <a:t>$random</a:t>
            </a:r>
            <a:r>
              <a:rPr lang="en-US" sz="2000">
                <a:solidFill>
                  <a:schemeClr val="bg2"/>
                </a:solidFill>
              </a:rPr>
              <a:t> (</a:t>
            </a:r>
            <a:r>
              <a:rPr lang="en-US" sz="2000" i="1">
                <a:solidFill>
                  <a:schemeClr val="bg2"/>
                </a:solidFill>
              </a:rPr>
              <a:t>seed</a:t>
            </a:r>
            <a:r>
              <a:rPr lang="en-US" sz="2000">
                <a:solidFill>
                  <a:schemeClr val="bg2"/>
                </a:solidFill>
              </a:rPr>
              <a:t>)</a:t>
            </a:r>
          </a:p>
          <a:p>
            <a:pPr>
              <a:lnSpc>
                <a:spcPct val="90000"/>
              </a:lnSpc>
            </a:pPr>
            <a:r>
              <a:rPr lang="en-US" sz="2400"/>
              <a:t>Query current simulation time: </a:t>
            </a:r>
            <a:r>
              <a:rPr lang="en-US" sz="2400">
                <a:solidFill>
                  <a:schemeClr val="bg2"/>
                </a:solidFill>
              </a:rPr>
              <a:t>$time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G.Ravi Kishore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F42CFD2-3B05-41CC-A157-D8C968707BB1}" type="slidenum">
              <a:rPr lang="en-US"/>
              <a:pPr/>
              <a:t>36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062636E9-5867-4871-BC61-6334E8F4C888}" type="datetime1">
              <a:rPr lang="en-US" smtClean="0"/>
              <a:t>7/24/2014</a:t>
            </a:fld>
            <a:endParaRPr lang="en-US"/>
          </a:p>
        </p:txBody>
      </p:sp>
      <p:sp>
        <p:nvSpPr>
          <p:cNvPr id="392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Test Benches</a:t>
            </a:r>
          </a:p>
        </p:txBody>
      </p:sp>
      <p:sp>
        <p:nvSpPr>
          <p:cNvPr id="39219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US" sz="2400"/>
              <a:t>Overview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en-US" sz="24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/>
              <a:t>1. Invoke the verilog under design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4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/>
              <a:t>2. Simulate input vectors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4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/>
              <a:t>3. Implement the system tasks to view the results</a:t>
            </a:r>
          </a:p>
        </p:txBody>
      </p:sp>
      <p:sp>
        <p:nvSpPr>
          <p:cNvPr id="39219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457200" indent="-457200" algn="ctr">
              <a:lnSpc>
                <a:spcPct val="80000"/>
              </a:lnSpc>
              <a:buFont typeface="Wingdings" pitchFamily="2" charset="2"/>
              <a:buNone/>
            </a:pPr>
            <a:r>
              <a:rPr lang="en-US" sz="2400"/>
              <a:t>Approach</a:t>
            </a:r>
          </a:p>
          <a:p>
            <a:pPr marL="457200" indent="-457200" algn="ctr">
              <a:lnSpc>
                <a:spcPct val="80000"/>
              </a:lnSpc>
              <a:buFont typeface="Wingdings" pitchFamily="2" charset="2"/>
              <a:buNone/>
            </a:pPr>
            <a:endParaRPr lang="en-US" sz="2400"/>
          </a:p>
          <a:p>
            <a:pPr marL="457200" indent="-4572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sz="2400"/>
              <a:t>Initialize all inputs</a:t>
            </a:r>
          </a:p>
          <a:p>
            <a:pPr marL="457200" indent="-457200">
              <a:lnSpc>
                <a:spcPct val="80000"/>
              </a:lnSpc>
              <a:buFont typeface="Wingdings" pitchFamily="2" charset="2"/>
              <a:buAutoNum type="arabicPeriod"/>
            </a:pPr>
            <a:endParaRPr lang="en-US" sz="2400"/>
          </a:p>
          <a:p>
            <a:pPr marL="457200" indent="-4572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sz="2400"/>
              <a:t>Set the clk signal</a:t>
            </a:r>
          </a:p>
          <a:p>
            <a:pPr marL="457200" indent="-457200">
              <a:lnSpc>
                <a:spcPct val="80000"/>
              </a:lnSpc>
              <a:buFont typeface="Wingdings" pitchFamily="2" charset="2"/>
              <a:buAutoNum type="arabicPeriod"/>
            </a:pPr>
            <a:endParaRPr lang="en-US" sz="2400"/>
          </a:p>
          <a:p>
            <a:pPr marL="457200" indent="-4572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sz="2400"/>
              <a:t>Send test vectors</a:t>
            </a:r>
          </a:p>
          <a:p>
            <a:pPr marL="457200" indent="-457200">
              <a:lnSpc>
                <a:spcPct val="80000"/>
              </a:lnSpc>
              <a:buFont typeface="Wingdings" pitchFamily="2" charset="2"/>
              <a:buAutoNum type="arabicPeriod"/>
            </a:pPr>
            <a:endParaRPr lang="en-US" sz="2400"/>
          </a:p>
          <a:p>
            <a:pPr marL="457200" indent="-4572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sz="2400"/>
              <a:t>Specify when to end the simulation.</a:t>
            </a:r>
          </a:p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2195" grpId="0" uiExpand="1" build="p"/>
      <p:bldP spid="392196" grpId="0" uiExpand="1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G.Ravi Kishore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6C53A3-E1C5-4580-8A97-02F396FDC21D}" type="slidenum">
              <a:rPr lang="en-US"/>
              <a:pPr/>
              <a:t>37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BD6DE7A2-7757-4203-AC94-9A1C88239A33}" type="datetime1">
              <a:rPr lang="en-US" smtClean="0"/>
              <a:t>7/24/2014</a:t>
            </a:fld>
            <a:endParaRPr lang="en-US"/>
          </a:p>
        </p:txBody>
      </p:sp>
      <p:sp>
        <p:nvSpPr>
          <p:cNvPr id="397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39731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76400"/>
            <a:ext cx="4038600" cy="48768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>
                <a:solidFill>
                  <a:schemeClr val="bg2"/>
                </a:solidFill>
              </a:rPr>
              <a:t>‘timescale1 ns /100 ps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>
                <a:solidFill>
                  <a:srgbClr val="008000"/>
                </a:solidFill>
              </a:rPr>
              <a:t>// timeunit =1ns; precision=1/10ns;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>
                <a:solidFill>
                  <a:schemeClr val="bg2"/>
                </a:solidFill>
              </a:rPr>
              <a:t>module my_fsm_tb;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>
                <a:solidFill>
                  <a:schemeClr val="bg2"/>
                </a:solidFill>
              </a:rPr>
              <a:t>reg clk, rst, x;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>
                <a:solidFill>
                  <a:schemeClr val="bg2"/>
                </a:solidFill>
              </a:rPr>
              <a:t>wire z;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40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>
                <a:solidFill>
                  <a:srgbClr val="008000"/>
                </a:solidFill>
              </a:rPr>
              <a:t>/**** DESIGN TO SIMULATE (my_fsm) INSTANTIATION ****/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>
                <a:solidFill>
                  <a:schemeClr val="bg2"/>
                </a:solidFill>
              </a:rPr>
              <a:t>myfsm dut1(clk, rst, x, z);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40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>
                <a:solidFill>
                  <a:srgbClr val="008000"/>
                </a:solidFill>
              </a:rPr>
              <a:t>/****RESET AND CLOCK SECTION****/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>
                <a:solidFill>
                  <a:schemeClr val="bg2"/>
                </a:solidFill>
              </a:rPr>
              <a:t>Initial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>
                <a:solidFill>
                  <a:schemeClr val="bg2"/>
                </a:solidFill>
              </a:rPr>
              <a:t>  begin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>
                <a:solidFill>
                  <a:schemeClr val="bg2"/>
                </a:solidFill>
              </a:rPr>
              <a:t>clk=0;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>
                <a:solidFill>
                  <a:schemeClr val="bg2"/>
                </a:solidFill>
              </a:rPr>
              <a:t>rst=0;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>
                <a:solidFill>
                  <a:schemeClr val="bg2"/>
                </a:solidFill>
              </a:rPr>
              <a:t>#1rst=1; </a:t>
            </a:r>
            <a:r>
              <a:rPr lang="en-US" sz="1400">
                <a:solidFill>
                  <a:srgbClr val="008000"/>
                </a:solidFill>
              </a:rPr>
              <a:t>/*The delay gives rst a posedge for sure.*/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>
                <a:solidFill>
                  <a:schemeClr val="bg2"/>
                </a:solidFill>
              </a:rPr>
              <a:t>#200 rst=0; </a:t>
            </a:r>
            <a:r>
              <a:rPr lang="en-US" sz="1400">
                <a:solidFill>
                  <a:srgbClr val="008000"/>
                </a:solidFill>
              </a:rPr>
              <a:t>//Deactivate reset after two clock cycles +1ns*/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>
                <a:solidFill>
                  <a:schemeClr val="bg2"/>
                </a:solidFill>
              </a:rPr>
              <a:t>end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>
                <a:solidFill>
                  <a:schemeClr val="bg2"/>
                </a:solidFill>
              </a:rPr>
              <a:t>always #50clk=~clk; </a:t>
            </a:r>
            <a:r>
              <a:rPr lang="en-US" sz="1400">
                <a:solidFill>
                  <a:srgbClr val="008000"/>
                </a:solidFill>
              </a:rPr>
              <a:t>/* 10MHz clock (50*1ns*2) with 50% duty-cycle */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400">
              <a:solidFill>
                <a:schemeClr val="bg2"/>
              </a:solidFill>
            </a:endParaRPr>
          </a:p>
        </p:txBody>
      </p:sp>
      <p:sp>
        <p:nvSpPr>
          <p:cNvPr id="397317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76400"/>
            <a:ext cx="4038600" cy="49530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400">
              <a:solidFill>
                <a:srgbClr val="008000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>
                <a:solidFill>
                  <a:srgbClr val="008000"/>
                </a:solidFill>
              </a:rPr>
              <a:t>/****SPECIFY THE INPUT WAVEFORM x ****/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>
                <a:solidFill>
                  <a:schemeClr val="bg2"/>
                </a:solidFill>
              </a:rPr>
              <a:t>Initial begin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>
                <a:solidFill>
                  <a:schemeClr val="bg2"/>
                </a:solidFill>
              </a:rPr>
              <a:t>  #1 x=0;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>
                <a:solidFill>
                  <a:schemeClr val="bg2"/>
                </a:solidFill>
              </a:rPr>
              <a:t>  #400 x=1;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>
                <a:solidFill>
                  <a:schemeClr val="bg2"/>
                </a:solidFill>
              </a:rPr>
              <a:t>  </a:t>
            </a:r>
            <a:r>
              <a:rPr lang="en-US" sz="1200">
                <a:solidFill>
                  <a:schemeClr val="bg2"/>
                </a:solidFill>
              </a:rPr>
              <a:t>$display(“Output z: %b”, z);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>
                <a:solidFill>
                  <a:schemeClr val="bg2"/>
                </a:solidFill>
              </a:rPr>
              <a:t>  #100 x=0;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>
                <a:solidFill>
                  <a:schemeClr val="bg2"/>
                </a:solidFill>
              </a:rPr>
              <a:t>  @(posedge clk) x=1;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>
                <a:solidFill>
                  <a:schemeClr val="bg2"/>
                </a:solidFill>
              </a:rPr>
              <a:t>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>
                <a:solidFill>
                  <a:schemeClr val="bg2"/>
                </a:solidFill>
              </a:rPr>
              <a:t>   #1000  $finish;  </a:t>
            </a:r>
            <a:r>
              <a:rPr lang="en-US" sz="1400">
                <a:solidFill>
                  <a:srgbClr val="008000"/>
                </a:solidFill>
              </a:rPr>
              <a:t>//stop simulation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>
                <a:solidFill>
                  <a:srgbClr val="008000"/>
                </a:solidFill>
              </a:rPr>
              <a:t>   //without this, it will not stop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>
                <a:solidFill>
                  <a:schemeClr val="bg2"/>
                </a:solidFill>
              </a:rPr>
              <a:t>end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>
                <a:solidFill>
                  <a:schemeClr val="bg2"/>
                </a:solidFill>
              </a:rPr>
              <a:t>endmodule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G.Ravi Kishore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5ECFB8-FAAF-493C-A744-42B4F92D672C}" type="slidenum">
              <a:rPr lang="en-US"/>
              <a:pPr/>
              <a:t>4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FBD8F990-179C-48CE-8EF8-63FBD32664AD}" type="datetime1">
              <a:rPr lang="en-US" smtClean="0"/>
              <a:t>7/24/2014</a:t>
            </a:fld>
            <a:endParaRPr lang="en-US"/>
          </a:p>
        </p:txBody>
      </p:sp>
      <p:sp>
        <p:nvSpPr>
          <p:cNvPr id="355335" name="Rectangle 7"/>
          <p:cNvSpPr>
            <a:spLocks noGrp="1" noChangeArrowheads="1"/>
          </p:cNvSpPr>
          <p:nvPr>
            <p:ph sz="quarter" idx="4"/>
          </p:nvPr>
        </p:nvSpPr>
        <p:spPr>
          <a:xfrm>
            <a:off x="4343400" y="3886200"/>
            <a:ext cx="4800600" cy="2971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1800" b="1">
                <a:solidFill>
                  <a:srgbClr val="3333CC"/>
                </a:solidFill>
              </a:rPr>
              <a:t>If both inputs are 1, change both outputs.</a:t>
            </a:r>
          </a:p>
          <a:p>
            <a:pPr>
              <a:buFont typeface="Wingdings" pitchFamily="2" charset="2"/>
              <a:buNone/>
            </a:pPr>
            <a:r>
              <a:rPr lang="en-US" sz="1800" b="1">
                <a:solidFill>
                  <a:srgbClr val="3333CC"/>
                </a:solidFill>
              </a:rPr>
              <a:t>If one input is 1 change an output as follows:</a:t>
            </a:r>
          </a:p>
          <a:p>
            <a:pPr>
              <a:buFont typeface="Wingdings" pitchFamily="2" charset="2"/>
              <a:buNone/>
            </a:pPr>
            <a:r>
              <a:rPr lang="en-US" sz="1800" b="1">
                <a:solidFill>
                  <a:srgbClr val="3333CC"/>
                </a:solidFill>
              </a:rPr>
              <a:t>   If the previous outputs are equal</a:t>
            </a:r>
          </a:p>
          <a:p>
            <a:pPr>
              <a:buFont typeface="Wingdings" pitchFamily="2" charset="2"/>
              <a:buNone/>
            </a:pPr>
            <a:r>
              <a:rPr lang="en-US" sz="1800" b="1">
                <a:solidFill>
                  <a:srgbClr val="3333CC"/>
                </a:solidFill>
              </a:rPr>
              <a:t>     change the output with input 0;</a:t>
            </a:r>
          </a:p>
          <a:p>
            <a:pPr>
              <a:buFont typeface="Wingdings" pitchFamily="2" charset="2"/>
              <a:buNone/>
            </a:pPr>
            <a:r>
              <a:rPr lang="en-US" sz="1800" b="1">
                <a:solidFill>
                  <a:srgbClr val="3333CC"/>
                </a:solidFill>
              </a:rPr>
              <a:t>   If the previous outputs are unequal</a:t>
            </a:r>
          </a:p>
          <a:p>
            <a:pPr>
              <a:buFont typeface="Wingdings" pitchFamily="2" charset="2"/>
              <a:buNone/>
            </a:pPr>
            <a:r>
              <a:rPr lang="en-US" sz="1800" b="1">
                <a:solidFill>
                  <a:srgbClr val="3333CC"/>
                </a:solidFill>
              </a:rPr>
              <a:t>     change the output with input 1.</a:t>
            </a:r>
          </a:p>
          <a:p>
            <a:pPr>
              <a:buFont typeface="Wingdings" pitchFamily="2" charset="2"/>
              <a:buNone/>
            </a:pPr>
            <a:r>
              <a:rPr lang="en-US" sz="1800" b="1">
                <a:solidFill>
                  <a:srgbClr val="3333CC"/>
                </a:solidFill>
              </a:rPr>
              <a:t>If both inputs are 0, change nothing.</a:t>
            </a:r>
          </a:p>
        </p:txBody>
      </p:sp>
      <p:pic>
        <p:nvPicPr>
          <p:cNvPr id="355333" name="Picture 5"/>
          <p:cNvPicPr>
            <a:picLocks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4327525"/>
            <a:ext cx="4191000" cy="2530475"/>
          </a:xfrm>
        </p:spPr>
      </p:pic>
      <p:sp>
        <p:nvSpPr>
          <p:cNvPr id="355330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en-US" sz="4000"/>
              <a:t>The best way to describe a circuit?</a:t>
            </a:r>
            <a:br>
              <a:rPr lang="en-US" sz="4000"/>
            </a:br>
            <a:endParaRPr lang="en-US" sz="4000"/>
          </a:p>
        </p:txBody>
      </p:sp>
      <p:pic>
        <p:nvPicPr>
          <p:cNvPr id="355332" name="Picture 4"/>
          <p:cNvPicPr>
            <a:picLocks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1676400"/>
            <a:ext cx="4953000" cy="2290763"/>
          </a:xfrm>
        </p:spPr>
      </p:pic>
      <p:pic>
        <p:nvPicPr>
          <p:cNvPr id="355334" name="Picture 6"/>
          <p:cNvPicPr>
            <a:picLocks noChangeAspect="1" noChangeArrowheads="1"/>
          </p:cNvPicPr>
          <p:nvPr>
            <p:ph sz="quarter" idx="3"/>
          </p:nvPr>
        </p:nvPicPr>
        <p:blipFill>
          <a:blip r:embed="rId4"/>
          <a:srcRect/>
          <a:stretch>
            <a:fillRect/>
          </a:stretch>
        </p:blipFill>
        <p:spPr>
          <a:xfrm>
            <a:off x="4953000" y="2590800"/>
            <a:ext cx="4191000" cy="706438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G.Ravi Kishore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8FB64DD-07A3-459F-8450-EF227BAD4F7D}" type="slidenum">
              <a:rPr lang="en-US"/>
              <a:pPr/>
              <a:t>5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7E050FED-5CD5-46CA-BC78-BED572ABBA2C}" type="datetime1">
              <a:rPr lang="en-US" smtClean="0"/>
              <a:t>7/24/2014</a:t>
            </a:fld>
            <a:endParaRPr lang="en-US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Lexicography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Comments:</a:t>
            </a:r>
          </a:p>
          <a:p>
            <a:pPr>
              <a:buFont typeface="Wingdings" pitchFamily="2" charset="2"/>
              <a:buNone/>
            </a:pPr>
            <a:r>
              <a:rPr lang="en-US" sz="2400"/>
              <a:t>Two Types:</a:t>
            </a:r>
          </a:p>
          <a:p>
            <a:r>
              <a:rPr lang="en-US" sz="1600" b="1"/>
              <a:t>// </a:t>
            </a:r>
            <a:r>
              <a:rPr lang="en-US" sz="1600" b="1" i="1">
                <a:solidFill>
                  <a:srgbClr val="008000"/>
                </a:solidFill>
              </a:rPr>
              <a:t>Comment</a:t>
            </a:r>
            <a:endParaRPr lang="en-US" sz="1600">
              <a:solidFill>
                <a:srgbClr val="008000"/>
              </a:solidFill>
            </a:endParaRPr>
          </a:p>
          <a:p>
            <a:r>
              <a:rPr lang="en-US" sz="1800" b="1"/>
              <a:t>/*</a:t>
            </a:r>
            <a:r>
              <a:rPr lang="en-US" sz="1600" b="1"/>
              <a:t> </a:t>
            </a:r>
            <a:r>
              <a:rPr lang="en-US" sz="1600" b="1" i="1">
                <a:solidFill>
                  <a:srgbClr val="008000"/>
                </a:solidFill>
              </a:rPr>
              <a:t>These comments extend</a:t>
            </a:r>
          </a:p>
          <a:p>
            <a:pPr>
              <a:buFont typeface="Wingdings" pitchFamily="2" charset="2"/>
              <a:buNone/>
            </a:pPr>
            <a:r>
              <a:rPr lang="en-US" sz="1600" b="1" i="1">
                <a:solidFill>
                  <a:srgbClr val="008000"/>
                </a:solidFill>
              </a:rPr>
              <a:t>          over multiple lines</a:t>
            </a:r>
            <a:r>
              <a:rPr lang="en-US" sz="1600" b="1">
                <a:solidFill>
                  <a:srgbClr val="008000"/>
                </a:solidFill>
              </a:rPr>
              <a:t>. </a:t>
            </a:r>
            <a:r>
              <a:rPr lang="en-US" sz="1600" b="1" i="1">
                <a:solidFill>
                  <a:srgbClr val="008000"/>
                </a:solidFill>
              </a:rPr>
              <a:t>Good</a:t>
            </a:r>
          </a:p>
          <a:p>
            <a:pPr>
              <a:buFont typeface="Wingdings" pitchFamily="2" charset="2"/>
              <a:buNone/>
            </a:pPr>
            <a:r>
              <a:rPr lang="en-US" sz="1600" b="1" i="1">
                <a:solidFill>
                  <a:srgbClr val="008000"/>
                </a:solidFill>
              </a:rPr>
              <a:t>          for commenting out code</a:t>
            </a:r>
            <a:r>
              <a:rPr lang="en-US" sz="1600" b="1" i="1"/>
              <a:t> </a:t>
            </a:r>
            <a:r>
              <a:rPr lang="en-US" sz="1800" b="1"/>
              <a:t>*/</a:t>
            </a:r>
            <a:endParaRPr lang="en-US"/>
          </a:p>
          <a:p>
            <a:r>
              <a:rPr lang="en-US"/>
              <a:t>Character Set:</a:t>
            </a:r>
          </a:p>
          <a:p>
            <a:pPr>
              <a:buFont typeface="Wingdings" pitchFamily="2" charset="2"/>
              <a:buNone/>
            </a:pPr>
            <a:r>
              <a:rPr lang="en-US" sz="2400"/>
              <a:t>0123456789ABCD..YZabcd...yz_$</a:t>
            </a:r>
          </a:p>
          <a:p>
            <a:pPr>
              <a:buFont typeface="Wingdings" pitchFamily="2" charset="2"/>
              <a:buNone/>
            </a:pPr>
            <a:r>
              <a:rPr lang="en-US" sz="2400"/>
              <a:t>Cannot start with a number or $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Lexical Convention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Example 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       </a:t>
            </a:r>
            <a:r>
              <a:rPr lang="en-US" sz="2400"/>
              <a:t>347   // decimal number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/>
              <a:t>        4</a:t>
            </a:r>
            <a:r>
              <a:rPr lang="en-US" sz="2400">
                <a:latin typeface="Times New Roman"/>
              </a:rPr>
              <a:t>’</a:t>
            </a:r>
            <a:r>
              <a:rPr lang="en-US" sz="2400"/>
              <a:t>b101  //  4- bit binary number 0101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/>
              <a:t>         2</a:t>
            </a:r>
            <a:r>
              <a:rPr lang="en-US" sz="2400">
                <a:latin typeface="Times New Roman"/>
              </a:rPr>
              <a:t>’</a:t>
            </a:r>
            <a:r>
              <a:rPr lang="en-US" sz="2400"/>
              <a:t>o12  // 2-bit octal number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/>
              <a:t>        5</a:t>
            </a:r>
            <a:r>
              <a:rPr lang="en-US" sz="2400">
                <a:latin typeface="Times New Roman"/>
              </a:rPr>
              <a:t>’</a:t>
            </a:r>
            <a:r>
              <a:rPr lang="en-US" sz="2400"/>
              <a:t>h87f7   // 5-bit hex number h87f7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/>
              <a:t>        2</a:t>
            </a:r>
            <a:r>
              <a:rPr lang="en-US" sz="2400">
                <a:latin typeface="Times New Roman"/>
              </a:rPr>
              <a:t>’</a:t>
            </a:r>
            <a:r>
              <a:rPr lang="en-US" sz="2400"/>
              <a:t>d83  // 2-bit decimal number</a:t>
            </a:r>
            <a:endParaRPr lang="en-US" sz="2800"/>
          </a:p>
          <a:p>
            <a:pPr>
              <a:lnSpc>
                <a:spcPct val="90000"/>
              </a:lnSpc>
            </a:pPr>
            <a:r>
              <a:rPr lang="en-US" sz="2800"/>
              <a:t>String in double quotes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     </a:t>
            </a:r>
            <a:r>
              <a:rPr lang="en-US" sz="2800">
                <a:latin typeface="Times New Roman"/>
              </a:rPr>
              <a:t>“</a:t>
            </a:r>
            <a:r>
              <a:rPr lang="en-US" sz="2800"/>
              <a:t> this is a introduction</a:t>
            </a:r>
            <a:r>
              <a:rPr lang="en-US" sz="2800">
                <a:latin typeface="Times New Roman"/>
              </a:rPr>
              <a:t>”</a:t>
            </a:r>
            <a:endParaRPr lang="en-US" sz="28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     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4331CE0-A466-4CE6-8099-9F6DB6DE02BC}" type="datetime1">
              <a:rPr lang="en-US" smtClean="0"/>
              <a:t>7/24/2014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B9427CB-0311-4439-BD86-F92FF8CBF08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G.Ravi Kishore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G.Ravi Kishore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1E9431-CD51-4461-8FAE-DCDB31392A56}" type="slidenum">
              <a:rPr lang="en-US"/>
              <a:pPr/>
              <a:t>7</a:t>
            </a:fld>
            <a:endParaRPr lang="en-US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D699881-9B7A-4813-A210-0904DE981AE6}" type="datetime1">
              <a:rPr lang="en-US" smtClean="0"/>
              <a:t>7/24/2014</a:t>
            </a:fld>
            <a:endParaRPr lang="en-US"/>
          </a:p>
        </p:txBody>
      </p:sp>
      <p:sp>
        <p:nvSpPr>
          <p:cNvPr id="321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 Types</a:t>
            </a:r>
          </a:p>
        </p:txBody>
      </p:sp>
      <p:sp>
        <p:nvSpPr>
          <p:cNvPr id="3215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76400"/>
            <a:ext cx="5181600" cy="4876800"/>
          </a:xfrm>
        </p:spPr>
        <p:txBody>
          <a:bodyPr/>
          <a:lstStyle/>
          <a:p>
            <a:r>
              <a:rPr lang="en-US" sz="2400"/>
              <a:t>Data Values:</a:t>
            </a:r>
          </a:p>
          <a:p>
            <a:pPr>
              <a:buFont typeface="Wingdings" pitchFamily="2" charset="2"/>
              <a:buNone/>
            </a:pPr>
            <a:r>
              <a:rPr lang="en-US" sz="1800"/>
              <a:t>0,1,x,z</a:t>
            </a:r>
          </a:p>
          <a:p>
            <a:r>
              <a:rPr lang="en-US" sz="2400"/>
              <a:t>Wire</a:t>
            </a:r>
          </a:p>
          <a:p>
            <a:pPr>
              <a:buFontTx/>
              <a:buChar char="-"/>
            </a:pPr>
            <a:r>
              <a:rPr lang="en-US" sz="1800"/>
              <a:t>Synthesizes into wires</a:t>
            </a:r>
          </a:p>
          <a:p>
            <a:pPr>
              <a:buFontTx/>
              <a:buChar char="-"/>
            </a:pPr>
            <a:r>
              <a:rPr lang="en-US" sz="1800"/>
              <a:t>Used in structural code</a:t>
            </a:r>
          </a:p>
          <a:p>
            <a:r>
              <a:rPr lang="en-US" sz="2400"/>
              <a:t>Reg</a:t>
            </a:r>
          </a:p>
          <a:p>
            <a:pPr>
              <a:buFontTx/>
              <a:buChar char="-"/>
            </a:pPr>
            <a:r>
              <a:rPr lang="en-US" sz="1800"/>
              <a:t>May synthesize into latches, flip-flops or wires</a:t>
            </a:r>
          </a:p>
          <a:p>
            <a:pPr>
              <a:buFontTx/>
              <a:buChar char="-"/>
            </a:pPr>
            <a:r>
              <a:rPr lang="en-US" sz="1800"/>
              <a:t>Used in procedural code</a:t>
            </a:r>
          </a:p>
          <a:p>
            <a:r>
              <a:rPr lang="en-US" sz="2400"/>
              <a:t>Integer</a:t>
            </a:r>
          </a:p>
          <a:p>
            <a:pPr>
              <a:buFont typeface="Wingdings" pitchFamily="2" charset="2"/>
              <a:buNone/>
            </a:pPr>
            <a:r>
              <a:rPr lang="en-US" sz="1800"/>
              <a:t>32-bit integer used as indexes</a:t>
            </a:r>
          </a:p>
          <a:p>
            <a:r>
              <a:rPr lang="en-US" sz="2400"/>
              <a:t>Input, Output, inout</a:t>
            </a:r>
          </a:p>
          <a:p>
            <a:pPr>
              <a:buFont typeface="Wingdings" pitchFamily="2" charset="2"/>
              <a:buNone/>
            </a:pPr>
            <a:r>
              <a:rPr lang="en-US" sz="1800"/>
              <a:t>Defines ports of a module (wire by default)</a:t>
            </a:r>
          </a:p>
          <a:p>
            <a:endParaRPr lang="en-US" sz="2400"/>
          </a:p>
        </p:txBody>
      </p:sp>
      <p:sp>
        <p:nvSpPr>
          <p:cNvPr id="32154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943600" y="1600200"/>
            <a:ext cx="2743200" cy="4953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1800">
                <a:solidFill>
                  <a:schemeClr val="bg2"/>
                </a:solidFill>
              </a:rPr>
              <a:t>module sample (a,b,c,d);</a:t>
            </a:r>
          </a:p>
          <a:p>
            <a:pPr>
              <a:buFont typeface="Wingdings" pitchFamily="2" charset="2"/>
              <a:buNone/>
            </a:pPr>
            <a:endParaRPr lang="en-US" sz="1800">
              <a:solidFill>
                <a:schemeClr val="bg2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sz="1800">
                <a:solidFill>
                  <a:schemeClr val="bg2"/>
                </a:solidFill>
              </a:rPr>
              <a:t>input a,b;</a:t>
            </a:r>
          </a:p>
          <a:p>
            <a:pPr>
              <a:buFont typeface="Wingdings" pitchFamily="2" charset="2"/>
              <a:buNone/>
            </a:pPr>
            <a:r>
              <a:rPr lang="en-US" sz="1800">
                <a:solidFill>
                  <a:schemeClr val="bg2"/>
                </a:solidFill>
              </a:rPr>
              <a:t>output c,d;</a:t>
            </a:r>
          </a:p>
          <a:p>
            <a:pPr>
              <a:buFont typeface="Wingdings" pitchFamily="2" charset="2"/>
              <a:buNone/>
            </a:pPr>
            <a:endParaRPr lang="en-US" sz="1800">
              <a:solidFill>
                <a:schemeClr val="bg2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sz="1800">
                <a:solidFill>
                  <a:schemeClr val="bg2"/>
                </a:solidFill>
              </a:rPr>
              <a:t>wire [7:0] b;</a:t>
            </a:r>
          </a:p>
          <a:p>
            <a:pPr>
              <a:buFont typeface="Wingdings" pitchFamily="2" charset="2"/>
              <a:buNone/>
            </a:pPr>
            <a:endParaRPr lang="en-US" sz="1800">
              <a:solidFill>
                <a:schemeClr val="bg2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sz="1800">
                <a:solidFill>
                  <a:schemeClr val="bg2"/>
                </a:solidFill>
              </a:rPr>
              <a:t>reg c,d;</a:t>
            </a:r>
          </a:p>
          <a:p>
            <a:pPr>
              <a:buFont typeface="Wingdings" pitchFamily="2" charset="2"/>
              <a:buNone/>
            </a:pPr>
            <a:endParaRPr lang="en-US" sz="1800">
              <a:solidFill>
                <a:schemeClr val="bg2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sz="1800">
                <a:solidFill>
                  <a:schemeClr val="bg2"/>
                </a:solidFill>
              </a:rPr>
              <a:t> integer k;</a:t>
            </a:r>
          </a:p>
          <a:p>
            <a:pPr>
              <a:buFont typeface="Wingdings" pitchFamily="2" charset="2"/>
              <a:buNone/>
            </a:pPr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321542" name="Rectangle 6"/>
          <p:cNvSpPr>
            <a:spLocks noChangeArrowheads="1"/>
          </p:cNvSpPr>
          <p:nvPr/>
        </p:nvSpPr>
        <p:spPr bwMode="auto">
          <a:xfrm>
            <a:off x="5638800" y="1524000"/>
            <a:ext cx="3048000" cy="3886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G.Ravi Kishore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2904E1-21B7-4001-8272-C2DEFB8C8935}" type="slidenum">
              <a:rPr lang="en-US"/>
              <a:pPr/>
              <a:t>8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5CF72FB5-593A-41A7-B96C-6C4BDAFCA928}" type="datetime1">
              <a:rPr lang="en-US" smtClean="0"/>
              <a:t>7/24/2014</a:t>
            </a:fld>
            <a:endParaRPr lang="en-US"/>
          </a:p>
        </p:txBody>
      </p:sp>
      <p:sp>
        <p:nvSpPr>
          <p:cNvPr id="18023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 Values</a:t>
            </a:r>
          </a:p>
        </p:txBody>
      </p:sp>
      <p:sp>
        <p:nvSpPr>
          <p:cNvPr id="180233" name="Rectangle 9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Numbers: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Numbers are defined by number of bits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800"/>
              <a:t>Value of 23: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800">
                <a:solidFill>
                  <a:schemeClr val="bg2"/>
                </a:solidFill>
              </a:rPr>
              <a:t>5’b10111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800">
                <a:solidFill>
                  <a:schemeClr val="bg2"/>
                </a:solidFill>
              </a:rPr>
              <a:t>5’d23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800">
                <a:solidFill>
                  <a:schemeClr val="bg2"/>
                </a:solidFill>
              </a:rPr>
              <a:t>5’h17</a:t>
            </a:r>
          </a:p>
          <a:p>
            <a:pPr>
              <a:lnSpc>
                <a:spcPct val="90000"/>
              </a:lnSpc>
            </a:pPr>
            <a:r>
              <a:rPr lang="en-US"/>
              <a:t>Constants: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800">
                <a:solidFill>
                  <a:schemeClr val="bg2"/>
                </a:solidFill>
              </a:rPr>
              <a:t>wire [3:0] t,d;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800">
                <a:solidFill>
                  <a:schemeClr val="bg2"/>
                </a:solidFill>
              </a:rPr>
              <a:t>assign t = 23;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800">
                <a:solidFill>
                  <a:schemeClr val="bg2"/>
                </a:solidFill>
              </a:rPr>
              <a:t>assign d= 4’b0111;</a:t>
            </a:r>
          </a:p>
        </p:txBody>
      </p:sp>
      <p:sp>
        <p:nvSpPr>
          <p:cNvPr id="180234" name="Rectangle 10"/>
          <p:cNvSpPr>
            <a:spLocks noGrp="1" noChangeArrowheads="1"/>
          </p:cNvSpPr>
          <p:nvPr>
            <p:ph type="body" sz="half" idx="2"/>
          </p:nvPr>
        </p:nvSpPr>
        <p:spPr>
          <a:xfrm>
            <a:off x="4724400" y="1981200"/>
            <a:ext cx="4038600" cy="3886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Parameters: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18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>
                <a:solidFill>
                  <a:schemeClr val="bg2"/>
                </a:solidFill>
              </a:rPr>
              <a:t>parameter</a:t>
            </a:r>
            <a:r>
              <a:rPr lang="en-US" sz="2000">
                <a:solidFill>
                  <a:schemeClr val="bg2"/>
                </a:solidFill>
              </a:rPr>
              <a:t> n=4;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>
                <a:solidFill>
                  <a:schemeClr val="bg2"/>
                </a:solidFill>
              </a:rPr>
              <a:t>wire [n-1:0] t, d;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1800">
              <a:solidFill>
                <a:schemeClr val="bg2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800" b="1">
                <a:solidFill>
                  <a:schemeClr val="bg2"/>
                </a:solidFill>
              </a:rPr>
              <a:t>`define</a:t>
            </a:r>
            <a:r>
              <a:rPr lang="en-US" sz="1800">
                <a:solidFill>
                  <a:schemeClr val="bg2"/>
                </a:solidFill>
              </a:rPr>
              <a:t> Reset_state = 0, state_B =1, Run_state =2, finish_state = 3;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800">
                <a:solidFill>
                  <a:schemeClr val="bg2"/>
                </a:solidFill>
              </a:rPr>
              <a:t>if(state==`Run_state</a:t>
            </a:r>
            <a:r>
              <a:rPr lang="en-US" sz="2400">
                <a:solidFill>
                  <a:schemeClr val="bg2"/>
                </a:solidFill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G.Ravi Kishore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1F48AC-C974-49A5-ABBF-9F24870EE9BC}" type="slidenum">
              <a:rPr lang="en-US"/>
              <a:pPr/>
              <a:t>9</a:t>
            </a:fld>
            <a:endParaRPr lang="en-US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B6DFF5C1-AFB1-4338-AC7B-26C48C3E0286}" type="datetime1">
              <a:rPr lang="en-US" smtClean="0"/>
              <a:t>7/24/2014</a:t>
            </a:fld>
            <a:endParaRPr lang="en-US"/>
          </a:p>
        </p:txBody>
      </p:sp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Operators</a:t>
            </a:r>
          </a:p>
        </p:txBody>
      </p:sp>
      <p:sp>
        <p:nvSpPr>
          <p:cNvPr id="3368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76400"/>
            <a:ext cx="5181600" cy="4876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/>
              <a:t>Arithmetic: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b="1"/>
              <a:t>*,+,-</a:t>
            </a:r>
            <a:r>
              <a:rPr lang="en-US" sz="1800"/>
              <a:t>, </a:t>
            </a:r>
            <a:r>
              <a:rPr lang="en-US" sz="1800">
                <a:solidFill>
                  <a:srgbClr val="FF3300"/>
                </a:solidFill>
              </a:rPr>
              <a:t>/,%</a:t>
            </a:r>
          </a:p>
          <a:p>
            <a:pPr>
              <a:lnSpc>
                <a:spcPct val="80000"/>
              </a:lnSpc>
            </a:pPr>
            <a:r>
              <a:rPr lang="en-US" sz="2400"/>
              <a:t>Relational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/>
              <a:t>&lt;,&lt;=,&gt;,&gt;=,==, !=</a:t>
            </a:r>
          </a:p>
          <a:p>
            <a:pPr>
              <a:lnSpc>
                <a:spcPct val="80000"/>
              </a:lnSpc>
            </a:pPr>
            <a:r>
              <a:rPr lang="en-US" sz="2400"/>
              <a:t>Bit-wise Operators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1800"/>
              <a:t>Not: </a:t>
            </a:r>
            <a:r>
              <a:rPr lang="en-US" sz="1800" b="1"/>
              <a:t>~</a:t>
            </a:r>
            <a:r>
              <a:rPr lang="en-US" sz="1800"/>
              <a:t> 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1800"/>
              <a:t>XOR: </a:t>
            </a:r>
            <a:r>
              <a:rPr lang="en-US" sz="1800" b="1"/>
              <a:t>^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1800"/>
              <a:t>And : </a:t>
            </a:r>
            <a:r>
              <a:rPr lang="en-US" sz="1800" b="1"/>
              <a:t>&amp;      </a:t>
            </a:r>
            <a:r>
              <a:rPr lang="en-US" sz="1600">
                <a:solidFill>
                  <a:schemeClr val="bg2"/>
                </a:solidFill>
              </a:rPr>
              <a:t>5’b11001 &amp; 5’b01101 ==&gt; 5’b01001</a:t>
            </a:r>
            <a:endParaRPr lang="en-US" sz="1800" b="1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1800"/>
              <a:t>OR:  </a:t>
            </a:r>
            <a:r>
              <a:rPr lang="en-US" sz="1800" b="1"/>
              <a:t>|</a:t>
            </a:r>
            <a:r>
              <a:rPr lang="en-US" sz="1800"/>
              <a:t> 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1800"/>
              <a:t>XNOR: </a:t>
            </a:r>
            <a:r>
              <a:rPr lang="en-US" sz="1800" b="1"/>
              <a:t>~^</a:t>
            </a:r>
            <a:r>
              <a:rPr lang="en-US" sz="1800"/>
              <a:t>   or   </a:t>
            </a:r>
            <a:r>
              <a:rPr lang="en-US" sz="1800" b="1"/>
              <a:t>^~</a:t>
            </a:r>
          </a:p>
          <a:p>
            <a:pPr>
              <a:lnSpc>
                <a:spcPct val="80000"/>
              </a:lnSpc>
            </a:pPr>
            <a:r>
              <a:rPr lang="en-US" sz="2400"/>
              <a:t>Logical Operators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Returns 1or 0, treats all nonzero as 1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1800" b="1"/>
              <a:t>!</a:t>
            </a:r>
            <a:r>
              <a:rPr lang="en-US" sz="1800"/>
              <a:t> : Not 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1800" b="1"/>
              <a:t>&amp;&amp;</a:t>
            </a:r>
            <a:r>
              <a:rPr lang="en-US" sz="1800"/>
              <a:t> : AND      </a:t>
            </a:r>
            <a:r>
              <a:rPr lang="en-US" sz="1600">
                <a:solidFill>
                  <a:schemeClr val="bg2"/>
                </a:solidFill>
              </a:rPr>
              <a:t>27 &amp;&amp; -3 ==&gt; 1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1800" b="1"/>
              <a:t>|| </a:t>
            </a:r>
            <a:r>
              <a:rPr lang="en-US" sz="1800"/>
              <a:t>: OR</a:t>
            </a:r>
          </a:p>
        </p:txBody>
      </p:sp>
      <p:sp>
        <p:nvSpPr>
          <p:cNvPr id="33690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715000" y="1600200"/>
            <a:ext cx="2971800" cy="47244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>
                <a:solidFill>
                  <a:schemeClr val="bg2"/>
                </a:solidFill>
              </a:rPr>
              <a:t>reg [3:0] a, b, c, d;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>
                <a:solidFill>
                  <a:schemeClr val="bg2"/>
                </a:solidFill>
              </a:rPr>
              <a:t>wire[7:0] x,y,z;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>
                <a:solidFill>
                  <a:schemeClr val="bg2"/>
                </a:solidFill>
              </a:rPr>
              <a:t>parameter n =4;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80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>
                <a:solidFill>
                  <a:schemeClr val="bg2"/>
                </a:solidFill>
              </a:rPr>
              <a:t>c = a + b;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>
                <a:solidFill>
                  <a:schemeClr val="bg2"/>
                </a:solidFill>
              </a:rPr>
              <a:t>d = a *n;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80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>
                <a:solidFill>
                  <a:schemeClr val="bg2"/>
                </a:solidFill>
              </a:rPr>
              <a:t>If(x==y) d = 1; else d =0;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80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>
                <a:solidFill>
                  <a:schemeClr val="bg2"/>
                </a:solidFill>
              </a:rPr>
              <a:t>d = a ~^ b;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80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>
                <a:solidFill>
                  <a:schemeClr val="bg2"/>
                </a:solidFill>
              </a:rPr>
              <a:t>if ((x&gt;=y) &amp;&amp; (z)) a=1;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>
                <a:solidFill>
                  <a:schemeClr val="bg2"/>
                </a:solidFill>
              </a:rPr>
              <a:t>  else a = !x;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336901" name="Rectangle 5"/>
          <p:cNvSpPr>
            <a:spLocks noChangeArrowheads="1"/>
          </p:cNvSpPr>
          <p:nvPr/>
        </p:nvSpPr>
        <p:spPr bwMode="auto">
          <a:xfrm>
            <a:off x="5638800" y="1524000"/>
            <a:ext cx="3048000" cy="480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5095</TotalTime>
  <Words>2330</Words>
  <Application>Microsoft Office PowerPoint</Application>
  <PresentationFormat>On-screen Show (4:3)</PresentationFormat>
  <Paragraphs>611</Paragraphs>
  <Slides>37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3" baseType="lpstr">
      <vt:lpstr>Arial</vt:lpstr>
      <vt:lpstr>Times New Roman</vt:lpstr>
      <vt:lpstr>Wingdings</vt:lpstr>
      <vt:lpstr>Arial Black</vt:lpstr>
      <vt:lpstr>Pixel</vt:lpstr>
      <vt:lpstr>Microsoft Visio Drawing</vt:lpstr>
      <vt:lpstr>Verilog Tutorial </vt:lpstr>
      <vt:lpstr>Introduction</vt:lpstr>
      <vt:lpstr>Verilog Objective</vt:lpstr>
      <vt:lpstr>The best way to describe a circuit? </vt:lpstr>
      <vt:lpstr>Lexicography</vt:lpstr>
      <vt:lpstr>Lexical Convention</vt:lpstr>
      <vt:lpstr>Data Types</vt:lpstr>
      <vt:lpstr>Data Values</vt:lpstr>
      <vt:lpstr>Operators</vt:lpstr>
      <vt:lpstr>Operators</vt:lpstr>
      <vt:lpstr>Verilog Structure</vt:lpstr>
      <vt:lpstr>Structural Vs Procedural </vt:lpstr>
      <vt:lpstr>Structural Vs Procedural</vt:lpstr>
      <vt:lpstr>Blocking Vs Non-Blocking</vt:lpstr>
      <vt:lpstr>Blocking Vs Non-Blocking</vt:lpstr>
      <vt:lpstr>Behavior Modeling</vt:lpstr>
      <vt:lpstr>If Statements</vt:lpstr>
      <vt:lpstr>Case Statements</vt:lpstr>
      <vt:lpstr>For loops</vt:lpstr>
      <vt:lpstr>Component Inference</vt:lpstr>
      <vt:lpstr>Flip-Flops</vt:lpstr>
      <vt:lpstr>D Flip-Flop with Asynchronous Reset</vt:lpstr>
      <vt:lpstr>D Flip-flop with Synchronous reset and Enable</vt:lpstr>
      <vt:lpstr>Shift Registers</vt:lpstr>
      <vt:lpstr>Multiplexers</vt:lpstr>
      <vt:lpstr>Counters</vt:lpstr>
      <vt:lpstr>Avoiding Unwanted Latches</vt:lpstr>
      <vt:lpstr>Rule #1</vt:lpstr>
      <vt:lpstr>Rule #2</vt:lpstr>
      <vt:lpstr>Rule #3</vt:lpstr>
      <vt:lpstr>Finite State Machines</vt:lpstr>
      <vt:lpstr>Standard Form for a Verilog FSM</vt:lpstr>
      <vt:lpstr>Example</vt:lpstr>
      <vt:lpstr>Test Benches</vt:lpstr>
      <vt:lpstr>System tasks</vt:lpstr>
      <vt:lpstr>Test Benches</vt:lpstr>
      <vt:lpstr>Example</vt:lpstr>
    </vt:vector>
  </TitlesOfParts>
  <Company>KFUPM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Verilog Tutorial</dc:title>
  <dc:creator>Abdo</dc:creator>
  <cp:lastModifiedBy>kishore</cp:lastModifiedBy>
  <cp:revision>35</cp:revision>
  <dcterms:created xsi:type="dcterms:W3CDTF">2006-10-10T17:45:06Z</dcterms:created>
  <dcterms:modified xsi:type="dcterms:W3CDTF">2014-07-24T18:23:32Z</dcterms:modified>
</cp:coreProperties>
</file>